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s/slide29.xml" ContentType="application/vnd.openxmlformats-officedocument.presentationml.slide+xml"/>
  <Override PartName="/ppt/slides/slide38.xml" ContentType="application/vnd.openxmlformats-officedocument.presentationml.slide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s/slide27.xml" ContentType="application/vnd.openxmlformats-officedocument.presentationml.slide+xml"/>
  <Override PartName="/ppt/slides/slide36.xml" ContentType="application/vnd.openxmlformats-officedocument.presentationml.slide+xml"/>
  <Override PartName="/ppt/slides/slide45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2.xml" ContentType="application/vnd.openxmlformats-officedocument.presentationml.slide+xml"/>
  <Override PartName="/ppt/slides/slide16.xml" ContentType="application/vnd.openxmlformats-officedocument.presentationml.slide+xml"/>
  <Override PartName="/ppt/slides/slide25.xml" ContentType="application/vnd.openxmlformats-officedocument.presentationml.slide+xml"/>
  <Override PartName="/ppt/slides/slide34.xml" ContentType="application/vnd.openxmlformats-officedocument.presentationml.slide+xml"/>
  <Override PartName="/ppt/slides/slide43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15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slides/slide14.xml" ContentType="application/vnd.openxmlformats-officedocument.presentationml.slide+xml"/>
  <Override PartName="/ppt/slides/slide23.xml" ContentType="application/vnd.openxmlformats-officedocument.presentationml.slide+xml"/>
  <Override PartName="/ppt/slides/slide32.xml" ContentType="application/vnd.openxmlformats-officedocument.presentationml.slide+xml"/>
  <Override PartName="/ppt/slides/slide41.xml" ContentType="application/vnd.openxmlformats-officedocument.presentationml.slide+xml"/>
  <Override PartName="/ppt/slideLayouts/slideLayout13.xml" ContentType="application/vnd.openxmlformats-officedocument.presentationml.slideLayout+xml"/>
  <Override PartName="/ppt/slides/slide10.xml" ContentType="application/vnd.openxmlformats-officedocument.presentationml.slide+xml"/>
  <Override PartName="/ppt/slides/slide12.xml" ContentType="application/vnd.openxmlformats-officedocument.presentationml.slide+xml"/>
  <Override PartName="/ppt/slides/slide21.xml" ContentType="application/vnd.openxmlformats-officedocument.presentationml.slide+xml"/>
  <Override PartName="/ppt/slides/slide30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Default Extension="gif" ContentType="image/gif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s/slide28.xml" ContentType="application/vnd.openxmlformats-officedocument.presentationml.slide+xml"/>
  <Override PartName="/ppt/slides/slide39.xml" ContentType="application/vnd.openxmlformats-officedocument.presentationml.slide+xml"/>
  <Override PartName="/ppt/slideLayouts/slideLayout7.xml" ContentType="application/vnd.openxmlformats-officedocument.presentationml.slideLayout+xml"/>
  <Default Extension="png" ContentType="image/png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slides/slide26.xml" ContentType="application/vnd.openxmlformats-officedocument.presentationml.slide+xml"/>
  <Override PartName="/ppt/slides/slide37.xml" ContentType="application/vnd.openxmlformats-officedocument.presentationml.slide+xml"/>
  <Override PartName="/ppt/slides/slide46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slides/slide1.xml" ContentType="application/vnd.openxmlformats-officedocument.presentationml.slide+xml"/>
  <Override PartName="/ppt/slides/slide15.xml" ContentType="application/vnd.openxmlformats-officedocument.presentationml.slide+xml"/>
  <Override PartName="/ppt/slides/slide24.xml" ContentType="application/vnd.openxmlformats-officedocument.presentationml.slide+xml"/>
  <Override PartName="/ppt/slides/slide33.xml" ContentType="application/vnd.openxmlformats-officedocument.presentationml.slide+xml"/>
  <Override PartName="/ppt/slides/slide35.xml" ContentType="application/vnd.openxmlformats-officedocument.presentationml.slide+xml"/>
  <Override PartName="/ppt/slides/slide44.xml" ContentType="application/vnd.openxmlformats-officedocument.presentationml.slide+xml"/>
  <Override PartName="/ppt/slideLayouts/slideLayout3.xml" ContentType="application/vnd.openxmlformats-officedocument.presentationml.slideLayout+xml"/>
  <Default Extension="jpeg" ContentType="image/jpeg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22.xml" ContentType="application/vnd.openxmlformats-officedocument.presentationml.slide+xml"/>
  <Override PartName="/ppt/slides/slide31.xml" ContentType="application/vnd.openxmlformats-officedocument.presentationml.slide+xml"/>
  <Override PartName="/ppt/slides/slide42.xml" ContentType="application/vnd.openxmlformats-officedocument.presentationml.slide+xml"/>
  <Override PartName="/ppt/slideLayouts/slideLayout1.xml" ContentType="application/vnd.openxmlformats-officedocument.presentationml.slideLayout+xml"/>
  <Override PartName="/ppt/slideLayouts/slideLayout14.xml" ContentType="application/vnd.openxmlformats-officedocument.presentationml.slideLayout+xml"/>
  <Override PartName="/docProps/app.xml" ContentType="application/vnd.openxmlformats-officedocument.extended-properties+xml"/>
  <Override PartName="/ppt/slides/slide11.xml" ContentType="application/vnd.openxmlformats-officedocument.presentationml.slide+xml"/>
  <Override PartName="/ppt/slides/slide20.xml" ContentType="application/vnd.openxmlformats-officedocument.presentationml.slide+xml"/>
  <Override PartName="/ppt/slides/slide40.xml" ContentType="application/vnd.openxmlformats-officedocument.presentationml.slide+xml"/>
  <Override PartName="/ppt/slideLayouts/slideLayout12.xml" ContentType="application/vnd.openxmlformats-officedocument.presentationml.slideLayout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9" r:id="rId3"/>
    <p:sldId id="264" r:id="rId4"/>
    <p:sldId id="262" r:id="rId5"/>
    <p:sldId id="266" r:id="rId6"/>
    <p:sldId id="267" r:id="rId7"/>
    <p:sldId id="268" r:id="rId8"/>
    <p:sldId id="269" r:id="rId9"/>
    <p:sldId id="270" r:id="rId10"/>
    <p:sldId id="271" r:id="rId11"/>
    <p:sldId id="272" r:id="rId12"/>
    <p:sldId id="273" r:id="rId13"/>
    <p:sldId id="274" r:id="rId14"/>
    <p:sldId id="275" r:id="rId15"/>
    <p:sldId id="276" r:id="rId16"/>
    <p:sldId id="277" r:id="rId17"/>
    <p:sldId id="278" r:id="rId18"/>
    <p:sldId id="279" r:id="rId19"/>
    <p:sldId id="280" r:id="rId20"/>
    <p:sldId id="281" r:id="rId21"/>
    <p:sldId id="282" r:id="rId22"/>
    <p:sldId id="283" r:id="rId23"/>
    <p:sldId id="284" r:id="rId24"/>
    <p:sldId id="285" r:id="rId25"/>
    <p:sldId id="286" r:id="rId26"/>
    <p:sldId id="287" r:id="rId27"/>
    <p:sldId id="288" r:id="rId28"/>
    <p:sldId id="289" r:id="rId29"/>
    <p:sldId id="290" r:id="rId30"/>
    <p:sldId id="291" r:id="rId31"/>
    <p:sldId id="293" r:id="rId32"/>
    <p:sldId id="294" r:id="rId33"/>
    <p:sldId id="295" r:id="rId34"/>
    <p:sldId id="296" r:id="rId35"/>
    <p:sldId id="297" r:id="rId36"/>
    <p:sldId id="298" r:id="rId37"/>
    <p:sldId id="299" r:id="rId38"/>
    <p:sldId id="300" r:id="rId39"/>
    <p:sldId id="301" r:id="rId40"/>
    <p:sldId id="302" r:id="rId41"/>
    <p:sldId id="303" r:id="rId42"/>
    <p:sldId id="304" r:id="rId43"/>
    <p:sldId id="305" r:id="rId44"/>
    <p:sldId id="265" r:id="rId45"/>
    <p:sldId id="292" r:id="rId46"/>
    <p:sldId id="263" r:id="rId47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9966FF"/>
    <a:srgbClr val="856BA5"/>
    <a:srgbClr val="6E558D"/>
  </p:clrMru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5620"/>
    <p:restoredTop sz="94660"/>
  </p:normalViewPr>
  <p:slideViewPr>
    <p:cSldViewPr>
      <p:cViewPr varScale="1">
        <p:scale>
          <a:sx n="68" d="100"/>
          <a:sy n="68" d="100"/>
        </p:scale>
        <p:origin x="-1446" y="-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slide" Target="slides/slide40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presProps" Target="presProps.xml"/><Relationship Id="rId8" Type="http://schemas.openxmlformats.org/officeDocument/2006/relationships/slide" Target="slides/slide7.xml"/><Relationship Id="rId51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Титульный слайд">
    <p:bg>
      <p:bgPr>
        <a:blipFill dpi="0" rotWithShape="1">
          <a:blip r:embed="rId2" cstate="email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65B7319-8752-43DC-9251-6FF6EC4E5500}" type="datetimeFigureOut">
              <a:rPr lang="ru-RU" smtClean="0"/>
              <a:pPr/>
              <a:t>29.01.2015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00933E-8E9E-46F7-A2F2-BCFA8E62F16D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Пользовательский маке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67544" y="476672"/>
            <a:ext cx="8229600" cy="1143000"/>
          </a:xfrm>
        </p:spPr>
        <p:txBody>
          <a:bodyPr/>
          <a:lstStyle/>
          <a:p>
            <a:r>
              <a:rPr lang="ru-RU" dirty="0" smtClean="0"/>
              <a:t>Образец заголовка</a:t>
            </a:r>
            <a:endParaRPr lang="ru-RU" dirty="0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65B7319-8752-43DC-9251-6FF6EC4E5500}" type="datetimeFigureOut">
              <a:rPr lang="ru-RU" smtClean="0"/>
              <a:pPr/>
              <a:t>29.01.2015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00933E-8E9E-46F7-A2F2-BCFA8E62F16D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Пользовательский макет">
    <p:bg>
      <p:bgPr>
        <a:blipFill dpi="0" rotWithShape="1">
          <a:blip r:embed="rId2" cstate="email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67544" y="476672"/>
            <a:ext cx="8229600" cy="1143000"/>
          </a:xfrm>
        </p:spPr>
        <p:txBody>
          <a:bodyPr/>
          <a:lstStyle/>
          <a:p>
            <a:r>
              <a:rPr lang="ru-RU" dirty="0" smtClean="0"/>
              <a:t>Образец заголовка</a:t>
            </a:r>
            <a:endParaRPr lang="ru-RU" dirty="0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65B7319-8752-43DC-9251-6FF6EC4E5500}" type="datetimeFigureOut">
              <a:rPr lang="ru-RU" smtClean="0"/>
              <a:pPr/>
              <a:t>29.01.2015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00933E-8E9E-46F7-A2F2-BCFA8E62F16D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Пользовательский маке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67544" y="476672"/>
            <a:ext cx="8229600" cy="1143000"/>
          </a:xfrm>
        </p:spPr>
        <p:txBody>
          <a:bodyPr/>
          <a:lstStyle/>
          <a:p>
            <a:r>
              <a:rPr lang="ru-RU" dirty="0" smtClean="0"/>
              <a:t>Образец заголовка</a:t>
            </a:r>
            <a:endParaRPr lang="ru-RU" dirty="0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65B7319-8752-43DC-9251-6FF6EC4E5500}" type="datetimeFigureOut">
              <a:rPr lang="ru-RU" smtClean="0"/>
              <a:pPr/>
              <a:t>29.01.2015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00933E-8E9E-46F7-A2F2-BCFA8E62F16D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65B7319-8752-43DC-9251-6FF6EC4E5500}" type="datetimeFigureOut">
              <a:rPr lang="ru-RU" smtClean="0"/>
              <a:pPr/>
              <a:t>29.01.2015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00933E-8E9E-46F7-A2F2-BCFA8E62F16D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Пользовательский маке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65B7319-8752-43DC-9251-6FF6EC4E5500}" type="datetimeFigureOut">
              <a:rPr lang="ru-RU" smtClean="0"/>
              <a:pPr/>
              <a:t>29.01.2015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00933E-8E9E-46F7-A2F2-BCFA8E62F16D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65B7319-8752-43DC-9251-6FF6EC4E5500}" type="datetimeFigureOut">
              <a:rPr lang="ru-RU" smtClean="0"/>
              <a:pPr/>
              <a:t>29.01.2015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00933E-8E9E-46F7-A2F2-BCFA8E62F16D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65B7319-8752-43DC-9251-6FF6EC4E5500}" type="datetimeFigureOut">
              <a:rPr lang="ru-RU" smtClean="0"/>
              <a:pPr/>
              <a:t>29.01.2015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00933E-8E9E-46F7-A2F2-BCFA8E62F16D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65B7319-8752-43DC-9251-6FF6EC4E5500}" type="datetimeFigureOut">
              <a:rPr lang="ru-RU" smtClean="0"/>
              <a:pPr/>
              <a:t>29.01.2015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00933E-8E9E-46F7-A2F2-BCFA8E62F16D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65B7319-8752-43DC-9251-6FF6EC4E5500}" type="datetimeFigureOut">
              <a:rPr lang="ru-RU" smtClean="0"/>
              <a:pPr/>
              <a:t>29.01.2015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00933E-8E9E-46F7-A2F2-BCFA8E62F16D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65B7319-8752-43DC-9251-6FF6EC4E5500}" type="datetimeFigureOut">
              <a:rPr lang="ru-RU" smtClean="0"/>
              <a:pPr/>
              <a:t>29.01.2015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00933E-8E9E-46F7-A2F2-BCFA8E62F16D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65B7319-8752-43DC-9251-6FF6EC4E5500}" type="datetimeFigureOut">
              <a:rPr lang="ru-RU" smtClean="0"/>
              <a:pPr/>
              <a:t>29.01.2015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00933E-8E9E-46F7-A2F2-BCFA8E62F16D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bg>
      <p:bgPr>
        <a:blipFill dpi="0" rotWithShape="1">
          <a:blip r:embed="rId2" cstate="email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65B7319-8752-43DC-9251-6FF6EC4E5500}" type="datetimeFigureOut">
              <a:rPr lang="ru-RU" smtClean="0"/>
              <a:pPr/>
              <a:t>29.01.2015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00933E-8E9E-46F7-A2F2-BCFA8E62F16D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65B7319-8752-43DC-9251-6FF6EC4E5500}" type="datetimeFigureOut">
              <a:rPr lang="ru-RU" smtClean="0"/>
              <a:pPr/>
              <a:t>29.01.2015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00933E-8E9E-46F7-A2F2-BCFA8E62F16D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65B7319-8752-43DC-9251-6FF6EC4E5500}" type="datetimeFigureOut">
              <a:rPr lang="ru-RU" smtClean="0"/>
              <a:pPr/>
              <a:t>29.01.2015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00933E-8E9E-46F7-A2F2-BCFA8E62F16D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image" Target="../media/image1.jpeg"/><Relationship Id="rId2" Type="http://schemas.openxmlformats.org/officeDocument/2006/relationships/slideLayout" Target="../slideLayouts/slideLayout2.xml"/><Relationship Id="rId16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7" cstate="email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65B7319-8752-43DC-9251-6FF6EC4E5500}" type="datetimeFigureOut">
              <a:rPr lang="ru-RU" smtClean="0"/>
              <a:pPr/>
              <a:t>29.01.2015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A00933E-8E9E-46F7-A2F2-BCFA8E62F16D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60" r:id="rId2"/>
    <p:sldLayoutId id="2147483662" r:id="rId3"/>
    <p:sldLayoutId id="2147483663" r:id="rId4"/>
    <p:sldLayoutId id="2147483650" r:id="rId5"/>
    <p:sldLayoutId id="2147483661" r:id="rId6"/>
    <p:sldLayoutId id="2147483651" r:id="rId7"/>
    <p:sldLayoutId id="2147483652" r:id="rId8"/>
    <p:sldLayoutId id="2147483653" r:id="rId9"/>
    <p:sldLayoutId id="2147483654" r:id="rId10"/>
    <p:sldLayoutId id="2147483655" r:id="rId11"/>
    <p:sldLayoutId id="2147483656" r:id="rId12"/>
    <p:sldLayoutId id="2147483657" r:id="rId13"/>
    <p:sldLayoutId id="2147483658" r:id="rId14"/>
    <p:sldLayoutId id="2147483659" r:id="rId15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slide" Target="slide15.xml"/><Relationship Id="rId13" Type="http://schemas.openxmlformats.org/officeDocument/2006/relationships/slide" Target="slide25.xml"/><Relationship Id="rId18" Type="http://schemas.openxmlformats.org/officeDocument/2006/relationships/slide" Target="slide35.xml"/><Relationship Id="rId3" Type="http://schemas.openxmlformats.org/officeDocument/2006/relationships/slide" Target="slide5.xml"/><Relationship Id="rId21" Type="http://schemas.openxmlformats.org/officeDocument/2006/relationships/slide" Target="slide41.xml"/><Relationship Id="rId7" Type="http://schemas.openxmlformats.org/officeDocument/2006/relationships/slide" Target="slide13.xml"/><Relationship Id="rId12" Type="http://schemas.openxmlformats.org/officeDocument/2006/relationships/slide" Target="slide23.xml"/><Relationship Id="rId17" Type="http://schemas.openxmlformats.org/officeDocument/2006/relationships/slide" Target="slide33.xml"/><Relationship Id="rId2" Type="http://schemas.openxmlformats.org/officeDocument/2006/relationships/slide" Target="slide3.xml"/><Relationship Id="rId16" Type="http://schemas.openxmlformats.org/officeDocument/2006/relationships/slide" Target="slide31.xml"/><Relationship Id="rId20" Type="http://schemas.openxmlformats.org/officeDocument/2006/relationships/slide" Target="slide39.xml"/><Relationship Id="rId1" Type="http://schemas.openxmlformats.org/officeDocument/2006/relationships/slideLayout" Target="../slideLayouts/slideLayout3.xml"/><Relationship Id="rId6" Type="http://schemas.openxmlformats.org/officeDocument/2006/relationships/slide" Target="slide11.xml"/><Relationship Id="rId11" Type="http://schemas.openxmlformats.org/officeDocument/2006/relationships/slide" Target="slide21.xml"/><Relationship Id="rId5" Type="http://schemas.openxmlformats.org/officeDocument/2006/relationships/slide" Target="slide9.xml"/><Relationship Id="rId15" Type="http://schemas.openxmlformats.org/officeDocument/2006/relationships/slide" Target="slide29.xml"/><Relationship Id="rId10" Type="http://schemas.openxmlformats.org/officeDocument/2006/relationships/slide" Target="slide19.xml"/><Relationship Id="rId19" Type="http://schemas.openxmlformats.org/officeDocument/2006/relationships/slide" Target="slide37.xml"/><Relationship Id="rId4" Type="http://schemas.openxmlformats.org/officeDocument/2006/relationships/slide" Target="slide7.xml"/><Relationship Id="rId9" Type="http://schemas.openxmlformats.org/officeDocument/2006/relationships/slide" Target="slide17.xml"/><Relationship Id="rId14" Type="http://schemas.openxmlformats.org/officeDocument/2006/relationships/slide" Target="slide27.xml"/><Relationship Id="rId22" Type="http://schemas.openxmlformats.org/officeDocument/2006/relationships/slide" Target="slide44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slide" Target="slide43.xml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3.xml"/><Relationship Id="rId4" Type="http://schemas.openxmlformats.org/officeDocument/2006/relationships/slide" Target="slide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slide" Target="slide2.xml"/><Relationship Id="rId2" Type="http://schemas.openxmlformats.org/officeDocument/2006/relationships/slide" Target="slide43.xml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6.jpeg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slide" Target="slide2.xml"/><Relationship Id="rId2" Type="http://schemas.openxmlformats.org/officeDocument/2006/relationships/slide" Target="slide43.xml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7.jpeg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slide" Target="slide2.xml"/><Relationship Id="rId2" Type="http://schemas.openxmlformats.org/officeDocument/2006/relationships/slide" Target="slide43.xml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9.jpeg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slide" Target="slide2.xml"/><Relationship Id="rId2" Type="http://schemas.openxmlformats.org/officeDocument/2006/relationships/slide" Target="slide43.xml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11.jpeg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slide" Target="slide2.xml"/><Relationship Id="rId2" Type="http://schemas.openxmlformats.org/officeDocument/2006/relationships/slide" Target="slide43.xml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13.jpeg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slide" Target="slide2.xml"/><Relationship Id="rId2" Type="http://schemas.openxmlformats.org/officeDocument/2006/relationships/slide" Target="slide43.xml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15.jpeg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slide" Target="slide2.xml"/><Relationship Id="rId2" Type="http://schemas.openxmlformats.org/officeDocument/2006/relationships/slide" Target="slide43.xml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16.png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eg"/><Relationship Id="rId2" Type="http://schemas.openxmlformats.org/officeDocument/2006/relationships/slide" Target="slide2.xml"/><Relationship Id="rId1" Type="http://schemas.openxmlformats.org/officeDocument/2006/relationships/slideLayout" Target="../slideLayouts/slideLayout3.xml"/><Relationship Id="rId4" Type="http://schemas.openxmlformats.org/officeDocument/2006/relationships/slide" Target="slide43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slide" Target="slide2.xml"/><Relationship Id="rId2" Type="http://schemas.openxmlformats.org/officeDocument/2006/relationships/slide" Target="slide43.xml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20.jpeg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slide" Target="slide2.xml"/><Relationship Id="rId2" Type="http://schemas.openxmlformats.org/officeDocument/2006/relationships/slide" Target="slide43.xml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21.jpeg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jpeg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slide" Target="slide2.xml"/><Relationship Id="rId2" Type="http://schemas.openxmlformats.org/officeDocument/2006/relationships/slide" Target="slide43.xml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23.jpeg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gif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slide" Target="slide2.xml"/><Relationship Id="rId2" Type="http://schemas.openxmlformats.org/officeDocument/2006/relationships/slide" Target="slide43.xml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25.jpeg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jpeg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slide" Target="slide2.xml"/><Relationship Id="rId2" Type="http://schemas.openxmlformats.org/officeDocument/2006/relationships/slide" Target="slide43.xml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27.png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jpeg"/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slide" Target="slide2.xml"/><Relationship Id="rId2" Type="http://schemas.openxmlformats.org/officeDocument/2006/relationships/slide" Target="slide43.xml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29.jpeg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jpeg"/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slide" Target="slide2.xml"/><Relationship Id="rId2" Type="http://schemas.openxmlformats.org/officeDocument/2006/relationships/slide" Target="slide43.xml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31.jpeg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2.jpeg"/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slide" Target="slide2.xml"/><Relationship Id="rId2" Type="http://schemas.openxmlformats.org/officeDocument/2006/relationships/slide" Target="slide43.xml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33.jpeg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slide" Target="slide2.xml"/><Relationship Id="rId2" Type="http://schemas.openxmlformats.org/officeDocument/2006/relationships/slide" Target="slide43.xml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34.jpeg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slide" Target="slide2.xml"/><Relationship Id="rId2" Type="http://schemas.openxmlformats.org/officeDocument/2006/relationships/slide" Target="slide43.xml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35.jpeg"/></Relationships>
</file>

<file path=ppt/slides/_rels/slide4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6.jpeg"/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slide" Target="slide2.xml"/><Relationship Id="rId2" Type="http://schemas.openxmlformats.org/officeDocument/2006/relationships/slide" Target="slide43.xml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37.jpeg"/></Relationships>
</file>

<file path=ppt/slides/_rels/slide4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3.xml.rels><?xml version="1.0" encoding="UTF-8" standalone="yes"?>
<Relationships xmlns="http://schemas.openxmlformats.org/package/2006/relationships"><Relationship Id="rId2" Type="http://schemas.openxmlformats.org/officeDocument/2006/relationships/slide" Target="slide2.xml"/><Relationship Id="rId1" Type="http://schemas.openxmlformats.org/officeDocument/2006/relationships/slideLayout" Target="../slideLayouts/slideLayout2.xml"/></Relationships>
</file>

<file path=ppt/slides/_rels/slide44.xml.rels><?xml version="1.0" encoding="UTF-8" standalone="yes"?>
<Relationships xmlns="http://schemas.openxmlformats.org/package/2006/relationships"><Relationship Id="rId8" Type="http://schemas.openxmlformats.org/officeDocument/2006/relationships/hyperlink" Target="http://www.velvet.by/files/userfiles/7/zemlyanika.jpg" TargetMode="External"/><Relationship Id="rId13" Type="http://schemas.openxmlformats.org/officeDocument/2006/relationships/hyperlink" Target="http://www.nngasu.ru/entrant/priemnay/2011/files/teachers.png" TargetMode="External"/><Relationship Id="rId18" Type="http://schemas.openxmlformats.org/officeDocument/2006/relationships/hyperlink" Target="http://cool-kirsh.ucoz.ru/_ph/42/921871602.jpg" TargetMode="External"/><Relationship Id="rId3" Type="http://schemas.openxmlformats.org/officeDocument/2006/relationships/hyperlink" Target="http://dimaekim.3dn.ru/_ph/1/2/832999389.jpg" TargetMode="External"/><Relationship Id="rId7" Type="http://schemas.openxmlformats.org/officeDocument/2006/relationships/hyperlink" Target="http://www.kartinki24.ru/uploads/gallery/main/276/kartinki24_ru_animals_hares_0001.jpg" TargetMode="External"/><Relationship Id="rId12" Type="http://schemas.openxmlformats.org/officeDocument/2006/relationships/hyperlink" Target="http://cs421122.vk.me/v421122936/2b99/sP4yHrtsHXg.jpg" TargetMode="External"/><Relationship Id="rId17" Type="http://schemas.openxmlformats.org/officeDocument/2006/relationships/hyperlink" Target="http://www.ljplus.ru/img/s/t/stalic/Kartoshka-nechitshennaya-IS.jpg" TargetMode="External"/><Relationship Id="rId2" Type="http://schemas.openxmlformats.org/officeDocument/2006/relationships/hyperlink" Target="http://m.e1.ru/news/images/new/385668/images/0_56f8c_14a15113_XL.jpg" TargetMode="External"/><Relationship Id="rId16" Type="http://schemas.openxmlformats.org/officeDocument/2006/relationships/hyperlink" Target="http://www.viardo.su/image/gallery/katalog/20090204175815.jpg" TargetMode="External"/><Relationship Id="rId1" Type="http://schemas.openxmlformats.org/officeDocument/2006/relationships/slideLayout" Target="../slideLayouts/slideLayout3.xml"/><Relationship Id="rId6" Type="http://schemas.openxmlformats.org/officeDocument/2006/relationships/hyperlink" Target="http://img0.liveinternet.ru/images/attach/c/8/99/757/99757578_large_skanirovanie0008.jpg" TargetMode="External"/><Relationship Id="rId11" Type="http://schemas.openxmlformats.org/officeDocument/2006/relationships/hyperlink" Target="http://statics.photodom.com/photos/2009/01/13/1162865.jpg" TargetMode="External"/><Relationship Id="rId5" Type="http://schemas.openxmlformats.org/officeDocument/2006/relationships/hyperlink" Target="http://i029.radikal.ru/0801/c2/e2c93bdec4bf.jpg" TargetMode="External"/><Relationship Id="rId15" Type="http://schemas.openxmlformats.org/officeDocument/2006/relationships/hyperlink" Target="http://www.kniga.ru/upload/pictures/a69/a69755c60501c86a915fab6ffd7a651f.jpg" TargetMode="External"/><Relationship Id="rId10" Type="http://schemas.openxmlformats.org/officeDocument/2006/relationships/hyperlink" Target="http://h3.img.mediacache.rugion.ru/_i/forum/files/96/29/27/962927_93434_1285738424.jpg" TargetMode="External"/><Relationship Id="rId19" Type="http://schemas.openxmlformats.org/officeDocument/2006/relationships/hyperlink" Target="http://sweet-home-realty.ru/upload/catalog/image/b7/bd/b022c89938eb4025969dcc44aa6d.jpeg.image.a50ee2cea7e13475d14612be706e7fdd.jpeg" TargetMode="External"/><Relationship Id="rId4" Type="http://schemas.openxmlformats.org/officeDocument/2006/relationships/hyperlink" Target="http://bestglobalinfo.ru/netcat_files/127/95/breakfast.jpg" TargetMode="External"/><Relationship Id="rId9" Type="http://schemas.openxmlformats.org/officeDocument/2006/relationships/hyperlink" Target="http://igraem-s-mamoi.ru/wp-content/uploads/2011/12/nashe.jpg" TargetMode="External"/><Relationship Id="rId14" Type="http://schemas.openxmlformats.org/officeDocument/2006/relationships/hyperlink" Target="http://www.enriquedans.com/wp-content/uploads/2013/07/colores.jpg" TargetMode="External"/></Relationships>
</file>

<file path=ppt/slides/_rels/slide45.xml.rels><?xml version="1.0" encoding="UTF-8" standalone="yes"?>
<Relationships xmlns="http://schemas.openxmlformats.org/package/2006/relationships"><Relationship Id="rId8" Type="http://schemas.openxmlformats.org/officeDocument/2006/relationships/hyperlink" Target="http://static.playcast.ru/uploads/2010/10/09/2027209.jpg" TargetMode="External"/><Relationship Id="rId13" Type="http://schemas.openxmlformats.org/officeDocument/2006/relationships/hyperlink" Target="http://image.compari.ro/full/50479632.jackson-mistique.jpg" TargetMode="External"/><Relationship Id="rId18" Type="http://schemas.openxmlformats.org/officeDocument/2006/relationships/hyperlink" Target="http://didaktor.ru/kak-vypolnit-priyom-sorbonka/" TargetMode="External"/><Relationship Id="rId3" Type="http://schemas.openxmlformats.org/officeDocument/2006/relationships/hyperlink" Target="http://static.freepik.com/free-photo/weights-and-measures_2481418.jpg" TargetMode="External"/><Relationship Id="rId7" Type="http://schemas.openxmlformats.org/officeDocument/2006/relationships/hyperlink" Target="http://s52.radikal.ru/i135/1209/50/b54843e3b925.jpg" TargetMode="External"/><Relationship Id="rId12" Type="http://schemas.openxmlformats.org/officeDocument/2006/relationships/hyperlink" Target="http://www.fleamarket.ru/images/7342_19002JqsJvC7KNcf.jpg" TargetMode="External"/><Relationship Id="rId17" Type="http://schemas.openxmlformats.org/officeDocument/2006/relationships/hyperlink" Target="http://www.uchmet.ru/library/material/144000/" TargetMode="External"/><Relationship Id="rId2" Type="http://schemas.openxmlformats.org/officeDocument/2006/relationships/hyperlink" Target="http://www.wiki.vladimir.i-edu.ru/images/7/7c/&#1043;&#1080;&#1088;&#1080;.gif" TargetMode="External"/><Relationship Id="rId16" Type="http://schemas.openxmlformats.org/officeDocument/2006/relationships/hyperlink" Target="http://s008.radikal.ru/i303/1010/37/3845165a18e2.jpg" TargetMode="External"/><Relationship Id="rId1" Type="http://schemas.openxmlformats.org/officeDocument/2006/relationships/slideLayout" Target="../slideLayouts/slideLayout3.xml"/><Relationship Id="rId6" Type="http://schemas.openxmlformats.org/officeDocument/2006/relationships/hyperlink" Target="http://savepic.net/1725383.png" TargetMode="External"/><Relationship Id="rId11" Type="http://schemas.openxmlformats.org/officeDocument/2006/relationships/hyperlink" Target="http://tulamebel.megatula.ru/images/foto/detskie/dana.jpg" TargetMode="External"/><Relationship Id="rId5" Type="http://schemas.openxmlformats.org/officeDocument/2006/relationships/hyperlink" Target="http://www.21.by/pub/news/2012/03/1330690466981168.jpg" TargetMode="External"/><Relationship Id="rId15" Type="http://schemas.openxmlformats.org/officeDocument/2006/relationships/hyperlink" Target="http://fokart.net/_ph/173/644402773.jpg" TargetMode="External"/><Relationship Id="rId10" Type="http://schemas.openxmlformats.org/officeDocument/2006/relationships/hyperlink" Target="http://trikky.ru/angie/files/2013/04/3.jpg" TargetMode="External"/><Relationship Id="rId4" Type="http://schemas.openxmlformats.org/officeDocument/2006/relationships/hyperlink" Target="http://www.tmbngt.ru/shkolnyj-klass-%5b2560x1440%5d-%5b1924325%5d.jpg" TargetMode="External"/><Relationship Id="rId9" Type="http://schemas.openxmlformats.org/officeDocument/2006/relationships/hyperlink" Target="http://festival.1september.ru/articles/605104/presentation/15.JPG" TargetMode="External"/><Relationship Id="rId14" Type="http://schemas.openxmlformats.org/officeDocument/2006/relationships/hyperlink" Target="http://img.4pk.ru/400x10000/3012116.jpg" TargetMode="External"/></Relationships>
</file>

<file path=ppt/slides/_rels/slide46.xml.rels><?xml version="1.0" encoding="UTF-8" standalone="yes"?>
<Relationships xmlns="http://schemas.openxmlformats.org/package/2006/relationships"><Relationship Id="rId8" Type="http://schemas.openxmlformats.org/officeDocument/2006/relationships/hyperlink" Target="http://s3.uploads.ru/5o8gm.png" TargetMode="External"/><Relationship Id="rId3" Type="http://schemas.openxmlformats.org/officeDocument/2006/relationships/hyperlink" Target="http://img-fotki.yandex.ru/get/6202/28257045.955/0_82f38_c3c8d96f_XL.png" TargetMode="External"/><Relationship Id="rId7" Type="http://schemas.openxmlformats.org/officeDocument/2006/relationships/hyperlink" Target="http://img-fotki.yandex.ru/get/4703/66124276.3c/0_69b95_7caac33a_L.png" TargetMode="External"/><Relationship Id="rId2" Type="http://schemas.openxmlformats.org/officeDocument/2006/relationships/hyperlink" Target="http://elenaranko.ucoz.ru/" TargetMode="External"/><Relationship Id="rId1" Type="http://schemas.openxmlformats.org/officeDocument/2006/relationships/slideLayout" Target="../slideLayouts/slideLayout4.xml"/><Relationship Id="rId6" Type="http://schemas.openxmlformats.org/officeDocument/2006/relationships/hyperlink" Target="http://www.gasi.archives21.ru/pics/baneri/%D0%E0%E4%E8%20%E6%E8%E7%ED%E8%20%ED%E0%20%E7%E5%EC%EB%E5/CD_kalend/images/%C2%EE%F1%EF%EE%EC%E8%ED%E0%ED%E8%E50.jpg" TargetMode="External"/><Relationship Id="rId5" Type="http://schemas.openxmlformats.org/officeDocument/2006/relationships/hyperlink" Target="http://24.media.tumblr.com/tumblr_lce2h9bo3s1qc05pbo1_500.jpg" TargetMode="External"/><Relationship Id="rId4" Type="http://schemas.openxmlformats.org/officeDocument/2006/relationships/hyperlink" Target="http://img-fotki.yandex.ru/get/4706/28257045.5ec/0_6f5cf_5329c14_XL.png" TargetMode="External"/><Relationship Id="rId9" Type="http://schemas.openxmlformats.org/officeDocument/2006/relationships/slide" Target="slide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1"/>
          <p:cNvSpPr txBox="1">
            <a:spLocks/>
          </p:cNvSpPr>
          <p:nvPr/>
        </p:nvSpPr>
        <p:spPr>
          <a:xfrm>
            <a:off x="1357290" y="571480"/>
            <a:ext cx="7429552" cy="180020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ru-RU" sz="7000" b="1" dirty="0" smtClean="0">
                <a:ln w="24500" cmpd="dbl">
                  <a:solidFill>
                    <a:schemeClr val="accent2">
                      <a:shade val="85000"/>
                      <a:satMod val="155000"/>
                    </a:schemeClr>
                  </a:solidFill>
                  <a:prstDash val="solid"/>
                  <a:miter lim="800000"/>
                </a:ln>
                <a:solidFill>
                  <a:schemeClr val="accent2">
                    <a:lumMod val="60000"/>
                    <a:lumOff val="40000"/>
                  </a:schemeClr>
                </a:solidFill>
                <a:effectLst>
                  <a:outerShdw blurRad="38100" dist="38100" dir="7020000" algn="tl">
                    <a:srgbClr val="000000">
                      <a:alpha val="35000"/>
                    </a:srgbClr>
                  </a:outerShdw>
                </a:effectLst>
                <a:ea typeface="+mj-ea"/>
                <a:cs typeface="+mj-cs"/>
              </a:rPr>
              <a:t>Словарные слова</a:t>
            </a:r>
            <a:endParaRPr kumimoji="0" lang="ru-RU" sz="7000" b="1" i="0" u="none" strike="noStrike" kern="1200" normalizeH="0" baseline="0" noProof="0" dirty="0">
              <a:ln w="24500" cmpd="dbl">
                <a:solidFill>
                  <a:schemeClr val="accent2">
                    <a:shade val="85000"/>
                    <a:satMod val="155000"/>
                  </a:schemeClr>
                </a:solidFill>
                <a:prstDash val="solid"/>
                <a:miter lim="800000"/>
              </a:ln>
              <a:solidFill>
                <a:schemeClr val="accent2">
                  <a:lumMod val="60000"/>
                  <a:lumOff val="40000"/>
                </a:schemeClr>
              </a:solidFill>
              <a:effectLst>
                <a:outerShdw blurRad="38100" dist="38100" dir="7020000" algn="tl">
                  <a:srgbClr val="000000">
                    <a:alpha val="35000"/>
                  </a:srgbClr>
                </a:outerShdw>
              </a:effectLst>
              <a:uLnTx/>
              <a:uFillTx/>
              <a:latin typeface="+mn-lt"/>
              <a:ea typeface="+mj-ea"/>
              <a:cs typeface="+mj-cs"/>
            </a:endParaRPr>
          </a:p>
        </p:txBody>
      </p:sp>
      <p:sp>
        <p:nvSpPr>
          <p:cNvPr id="5" name="Заголовок 1"/>
          <p:cNvSpPr txBox="1">
            <a:spLocks/>
          </p:cNvSpPr>
          <p:nvPr/>
        </p:nvSpPr>
        <p:spPr>
          <a:xfrm>
            <a:off x="1357290" y="2571744"/>
            <a:ext cx="7272808" cy="1000132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ru-RU" sz="3600" b="1" spc="100" dirty="0" smtClean="0">
                <a:ln w="18000">
                  <a:solidFill>
                    <a:schemeClr val="accent1">
                      <a:satMod val="200000"/>
                      <a:tint val="72000"/>
                    </a:schemeClr>
                  </a:solidFill>
                  <a:prstDash val="solid"/>
                </a:ln>
                <a:solidFill>
                  <a:schemeClr val="accent1">
                    <a:lumMod val="75000"/>
                  </a:schemeClr>
                </a:solidFill>
                <a:effectLst>
                  <a:outerShdw blurRad="25000" dist="20000" dir="16020000" algn="tl">
                    <a:schemeClr val="accent1">
                      <a:satMod val="200000"/>
                      <a:shade val="1000"/>
                      <a:alpha val="60000"/>
                    </a:schemeClr>
                  </a:outerShdw>
                </a:effectLst>
                <a:ea typeface="+mj-ea"/>
                <a:cs typeface="+mj-cs"/>
              </a:rPr>
              <a:t>З класс (часть 2)</a:t>
            </a:r>
            <a:endParaRPr lang="en-US" sz="3600" b="1" spc="100" dirty="0" smtClean="0">
              <a:ln w="18000">
                <a:solidFill>
                  <a:schemeClr val="accent1">
                    <a:satMod val="200000"/>
                    <a:tint val="72000"/>
                  </a:schemeClr>
                </a:solidFill>
                <a:prstDash val="solid"/>
              </a:ln>
              <a:solidFill>
                <a:schemeClr val="accent1">
                  <a:lumMod val="75000"/>
                </a:schemeClr>
              </a:solidFill>
              <a:effectLst>
                <a:outerShdw blurRad="25000" dist="20000" dir="16020000" algn="tl">
                  <a:schemeClr val="accent1">
                    <a:satMod val="200000"/>
                    <a:shade val="1000"/>
                    <a:alpha val="60000"/>
                  </a:schemeClr>
                </a:outerShdw>
              </a:effectLst>
              <a:ea typeface="+mj-ea"/>
              <a:cs typeface="+mj-cs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ru-RU" sz="3600" b="1" spc="100" dirty="0" smtClean="0">
                <a:ln w="18000">
                  <a:solidFill>
                    <a:schemeClr val="accent1">
                      <a:satMod val="200000"/>
                      <a:tint val="72000"/>
                    </a:schemeClr>
                  </a:solidFill>
                  <a:prstDash val="solid"/>
                </a:ln>
                <a:solidFill>
                  <a:schemeClr val="accent1">
                    <a:lumMod val="75000"/>
                  </a:schemeClr>
                </a:solidFill>
                <a:effectLst>
                  <a:outerShdw blurRad="25000" dist="20000" dir="16020000" algn="tl">
                    <a:schemeClr val="accent1">
                      <a:satMod val="200000"/>
                      <a:shade val="1000"/>
                      <a:alpha val="60000"/>
                    </a:schemeClr>
                  </a:outerShdw>
                </a:effectLst>
                <a:ea typeface="+mj-ea"/>
                <a:cs typeface="+mj-cs"/>
              </a:rPr>
              <a:t>УМК «Школа России»</a:t>
            </a:r>
            <a:endParaRPr kumimoji="0" lang="ru-RU" sz="3600" b="1" i="0" u="none" strike="noStrike" kern="1200" spc="100" normalizeH="0" baseline="0" noProof="0" dirty="0">
              <a:ln w="18000">
                <a:solidFill>
                  <a:schemeClr val="accent1">
                    <a:satMod val="200000"/>
                    <a:tint val="72000"/>
                  </a:schemeClr>
                </a:solidFill>
                <a:prstDash val="solid"/>
              </a:ln>
              <a:solidFill>
                <a:schemeClr val="accent1">
                  <a:lumMod val="75000"/>
                </a:schemeClr>
              </a:solidFill>
              <a:effectLst>
                <a:outerShdw blurRad="25000" dist="20000" dir="16020000" algn="tl">
                  <a:schemeClr val="accent1">
                    <a:satMod val="200000"/>
                    <a:shade val="1000"/>
                    <a:alpha val="60000"/>
                  </a:schemeClr>
                </a:outerShdw>
              </a:effectLst>
              <a:uLnTx/>
              <a:uFillTx/>
              <a:latin typeface="+mn-lt"/>
              <a:ea typeface="+mj-ea"/>
              <a:cs typeface="+mj-cs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2071670" y="698258"/>
            <a:ext cx="2928958" cy="501675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3200" b="1" dirty="0" smtClean="0">
                <a:ln w="10541" cmpd="sng">
                  <a:solidFill>
                    <a:schemeClr val="accent2">
                      <a:lumMod val="75000"/>
                    </a:schemeClr>
                  </a:solidFill>
                  <a:prstDash val="solid"/>
                </a:ln>
                <a:solidFill>
                  <a:schemeClr val="accent2">
                    <a:lumMod val="50000"/>
                  </a:schemeClr>
                </a:solidFill>
                <a:hlinkClick r:id="rId2" action="ppaction://hlinksldjump"/>
              </a:rPr>
              <a:t>Завод</a:t>
            </a:r>
            <a:endParaRPr lang="ru-RU" sz="3200" b="1" dirty="0" smtClean="0">
              <a:ln w="10541" cmpd="sng">
                <a:solidFill>
                  <a:schemeClr val="accent2">
                    <a:lumMod val="75000"/>
                  </a:schemeClr>
                </a:solidFill>
                <a:prstDash val="solid"/>
              </a:ln>
              <a:solidFill>
                <a:schemeClr val="accent2">
                  <a:lumMod val="50000"/>
                </a:schemeClr>
              </a:solidFill>
            </a:endParaRPr>
          </a:p>
          <a:p>
            <a:r>
              <a:rPr lang="ru-RU" sz="3200" b="1" dirty="0" smtClean="0">
                <a:ln w="10541" cmpd="sng">
                  <a:solidFill>
                    <a:schemeClr val="accent2">
                      <a:lumMod val="75000"/>
                    </a:schemeClr>
                  </a:solidFill>
                  <a:prstDash val="solid"/>
                </a:ln>
                <a:solidFill>
                  <a:schemeClr val="accent2">
                    <a:lumMod val="50000"/>
                  </a:schemeClr>
                </a:solidFill>
                <a:hlinkClick r:id="rId3" action="ppaction://hlinksldjump"/>
              </a:rPr>
              <a:t>Завтрак</a:t>
            </a:r>
            <a:endParaRPr lang="ru-RU" sz="3200" b="1" dirty="0" smtClean="0">
              <a:ln w="10541" cmpd="sng">
                <a:solidFill>
                  <a:schemeClr val="accent2">
                    <a:lumMod val="75000"/>
                  </a:schemeClr>
                </a:solidFill>
                <a:prstDash val="solid"/>
              </a:ln>
              <a:solidFill>
                <a:schemeClr val="accent2">
                  <a:lumMod val="50000"/>
                </a:schemeClr>
              </a:solidFill>
            </a:endParaRPr>
          </a:p>
          <a:p>
            <a:r>
              <a:rPr lang="ru-RU" sz="3200" b="1" dirty="0" smtClean="0">
                <a:ln w="10541" cmpd="sng">
                  <a:solidFill>
                    <a:schemeClr val="accent2">
                      <a:lumMod val="75000"/>
                    </a:schemeClr>
                  </a:solidFill>
                  <a:prstDash val="solid"/>
                </a:ln>
                <a:solidFill>
                  <a:schemeClr val="accent2">
                    <a:lumMod val="50000"/>
                  </a:schemeClr>
                </a:solidFill>
                <a:hlinkClick r:id="rId4" action="ppaction://hlinksldjump"/>
              </a:rPr>
              <a:t>Заря</a:t>
            </a:r>
            <a:endParaRPr lang="ru-RU" sz="3200" b="1" dirty="0" smtClean="0">
              <a:ln w="10541" cmpd="sng">
                <a:solidFill>
                  <a:schemeClr val="accent2">
                    <a:lumMod val="75000"/>
                  </a:schemeClr>
                </a:solidFill>
                <a:prstDash val="solid"/>
              </a:ln>
              <a:solidFill>
                <a:schemeClr val="accent2">
                  <a:lumMod val="50000"/>
                </a:schemeClr>
              </a:solidFill>
            </a:endParaRPr>
          </a:p>
          <a:p>
            <a:r>
              <a:rPr lang="ru-RU" sz="3200" b="1" dirty="0" smtClean="0">
                <a:ln w="10541" cmpd="sng">
                  <a:solidFill>
                    <a:schemeClr val="accent2">
                      <a:lumMod val="75000"/>
                    </a:schemeClr>
                  </a:solidFill>
                  <a:prstDash val="solid"/>
                </a:ln>
                <a:solidFill>
                  <a:schemeClr val="accent2">
                    <a:lumMod val="50000"/>
                  </a:schemeClr>
                </a:solidFill>
                <a:hlinkClick r:id="rId5" action="ppaction://hlinksldjump"/>
              </a:rPr>
              <a:t>Заяц</a:t>
            </a:r>
            <a:endParaRPr lang="ru-RU" sz="3200" b="1" dirty="0" smtClean="0">
              <a:ln w="10541" cmpd="sng">
                <a:solidFill>
                  <a:schemeClr val="accent2">
                    <a:lumMod val="75000"/>
                  </a:schemeClr>
                </a:solidFill>
                <a:prstDash val="solid"/>
              </a:ln>
              <a:solidFill>
                <a:schemeClr val="accent2">
                  <a:lumMod val="50000"/>
                </a:schemeClr>
              </a:solidFill>
            </a:endParaRPr>
          </a:p>
          <a:p>
            <a:r>
              <a:rPr lang="ru-RU" sz="3200" b="1" dirty="0" smtClean="0">
                <a:ln w="10541" cmpd="sng">
                  <a:solidFill>
                    <a:schemeClr val="accent2">
                      <a:lumMod val="75000"/>
                    </a:schemeClr>
                  </a:solidFill>
                  <a:prstDash val="solid"/>
                </a:ln>
                <a:solidFill>
                  <a:schemeClr val="accent2">
                    <a:lumMod val="50000"/>
                  </a:schemeClr>
                </a:solidFill>
                <a:hlinkClick r:id="rId6" action="ppaction://hlinksldjump"/>
              </a:rPr>
              <a:t>Земляника</a:t>
            </a:r>
            <a:endParaRPr lang="ru-RU" sz="3200" b="1" dirty="0" smtClean="0">
              <a:ln w="10541" cmpd="sng">
                <a:solidFill>
                  <a:schemeClr val="accent2">
                    <a:lumMod val="75000"/>
                  </a:schemeClr>
                </a:solidFill>
                <a:prstDash val="solid"/>
              </a:ln>
              <a:solidFill>
                <a:schemeClr val="accent2">
                  <a:lumMod val="50000"/>
                </a:schemeClr>
              </a:solidFill>
            </a:endParaRPr>
          </a:p>
          <a:p>
            <a:r>
              <a:rPr lang="ru-RU" sz="3200" b="1" dirty="0" smtClean="0">
                <a:ln w="10541" cmpd="sng">
                  <a:solidFill>
                    <a:schemeClr val="accent2">
                      <a:lumMod val="75000"/>
                    </a:schemeClr>
                  </a:solidFill>
                  <a:prstDash val="solid"/>
                </a:ln>
                <a:solidFill>
                  <a:schemeClr val="accent2">
                    <a:lumMod val="50000"/>
                  </a:schemeClr>
                </a:solidFill>
                <a:hlinkClick r:id="rId7" action="ppaction://hlinksldjump"/>
              </a:rPr>
              <a:t>Иней</a:t>
            </a:r>
            <a:endParaRPr lang="ru-RU" sz="3200" b="1" dirty="0" smtClean="0">
              <a:ln w="10541" cmpd="sng">
                <a:solidFill>
                  <a:schemeClr val="accent2">
                    <a:lumMod val="75000"/>
                  </a:schemeClr>
                </a:solidFill>
                <a:prstDash val="solid"/>
              </a:ln>
              <a:solidFill>
                <a:schemeClr val="accent2">
                  <a:lumMod val="50000"/>
                </a:schemeClr>
              </a:solidFill>
            </a:endParaRPr>
          </a:p>
          <a:p>
            <a:r>
              <a:rPr lang="ru-RU" sz="3200" b="1" dirty="0" smtClean="0">
                <a:ln w="10541" cmpd="sng">
                  <a:solidFill>
                    <a:schemeClr val="accent2">
                      <a:lumMod val="75000"/>
                    </a:schemeClr>
                  </a:solidFill>
                  <a:prstDash val="solid"/>
                </a:ln>
                <a:solidFill>
                  <a:schemeClr val="accent2">
                    <a:lumMod val="50000"/>
                  </a:schemeClr>
                </a:solidFill>
                <a:hlinkClick r:id="rId8" action="ppaction://hlinksldjump"/>
              </a:rPr>
              <a:t>Капуста</a:t>
            </a:r>
            <a:endParaRPr lang="ru-RU" sz="3200" b="1" dirty="0" smtClean="0">
              <a:ln w="10541" cmpd="sng">
                <a:solidFill>
                  <a:schemeClr val="accent2">
                    <a:lumMod val="75000"/>
                  </a:schemeClr>
                </a:solidFill>
                <a:prstDash val="solid"/>
              </a:ln>
              <a:solidFill>
                <a:schemeClr val="accent2">
                  <a:lumMod val="50000"/>
                </a:schemeClr>
              </a:solidFill>
            </a:endParaRPr>
          </a:p>
          <a:p>
            <a:r>
              <a:rPr lang="ru-RU" sz="3200" b="1" dirty="0" smtClean="0">
                <a:ln w="10541" cmpd="sng">
                  <a:solidFill>
                    <a:schemeClr val="accent2">
                      <a:lumMod val="75000"/>
                    </a:schemeClr>
                  </a:solidFill>
                  <a:prstDash val="solid"/>
                </a:ln>
                <a:solidFill>
                  <a:schemeClr val="accent2">
                    <a:lumMod val="50000"/>
                  </a:schemeClr>
                </a:solidFill>
                <a:hlinkClick r:id="rId9" action="ppaction://hlinksldjump"/>
              </a:rPr>
              <a:t>Карандаш</a:t>
            </a:r>
            <a:endParaRPr lang="ru-RU" sz="3200" b="1" dirty="0" smtClean="0">
              <a:ln w="10541" cmpd="sng">
                <a:solidFill>
                  <a:schemeClr val="accent2">
                    <a:lumMod val="75000"/>
                  </a:schemeClr>
                </a:solidFill>
                <a:prstDash val="solid"/>
              </a:ln>
              <a:solidFill>
                <a:schemeClr val="accent2">
                  <a:lumMod val="50000"/>
                </a:schemeClr>
              </a:solidFill>
            </a:endParaRPr>
          </a:p>
          <a:p>
            <a:r>
              <a:rPr lang="ru-RU" sz="3200" b="1" dirty="0" smtClean="0">
                <a:ln w="10541" cmpd="sng">
                  <a:solidFill>
                    <a:schemeClr val="accent2">
                      <a:lumMod val="75000"/>
                    </a:schemeClr>
                  </a:solidFill>
                  <a:prstDash val="solid"/>
                </a:ln>
                <a:solidFill>
                  <a:schemeClr val="accent2">
                    <a:lumMod val="50000"/>
                  </a:schemeClr>
                </a:solidFill>
                <a:hlinkClick r:id="rId10" action="ppaction://hlinksldjump"/>
              </a:rPr>
              <a:t>Картина</a:t>
            </a:r>
            <a:endParaRPr lang="ru-RU" sz="3200" b="1" dirty="0" smtClean="0">
              <a:ln w="10541" cmpd="sng">
                <a:solidFill>
                  <a:schemeClr val="accent2">
                    <a:lumMod val="75000"/>
                  </a:schemeClr>
                </a:solidFill>
                <a:prstDash val="solid"/>
              </a:ln>
              <a:solidFill>
                <a:schemeClr val="accent2">
                  <a:lumMod val="50000"/>
                </a:schemeClr>
              </a:solidFill>
            </a:endParaRPr>
          </a:p>
          <a:p>
            <a:r>
              <a:rPr lang="ru-RU" sz="3200" b="1" dirty="0" smtClean="0">
                <a:ln w="10541" cmpd="sng">
                  <a:solidFill>
                    <a:schemeClr val="accent2">
                      <a:lumMod val="75000"/>
                    </a:schemeClr>
                  </a:solidFill>
                  <a:prstDash val="solid"/>
                </a:ln>
                <a:solidFill>
                  <a:schemeClr val="accent2">
                    <a:lumMod val="50000"/>
                  </a:schemeClr>
                </a:solidFill>
                <a:hlinkClick r:id="rId11" action="ppaction://hlinksldjump"/>
              </a:rPr>
              <a:t>Картофель</a:t>
            </a:r>
            <a:endParaRPr lang="ru-RU" sz="3200" b="1" dirty="0">
              <a:ln w="10541" cmpd="sng">
                <a:solidFill>
                  <a:schemeClr val="accent2">
                    <a:lumMod val="75000"/>
                  </a:schemeClr>
                </a:solidFill>
                <a:prstDash val="solid"/>
              </a:ln>
              <a:solidFill>
                <a:schemeClr val="accent2">
                  <a:lumMod val="50000"/>
                </a:schemeClr>
              </a:solidFill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5500694" y="714356"/>
            <a:ext cx="2928958" cy="501675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3200" b="1" dirty="0" smtClean="0">
                <a:ln w="10541" cmpd="sng">
                  <a:solidFill>
                    <a:schemeClr val="accent2">
                      <a:lumMod val="75000"/>
                    </a:schemeClr>
                  </a:solidFill>
                  <a:prstDash val="solid"/>
                </a:ln>
                <a:solidFill>
                  <a:schemeClr val="accent2">
                    <a:lumMod val="50000"/>
                  </a:schemeClr>
                </a:solidFill>
                <a:hlinkClick r:id="rId12" action="ppaction://hlinksldjump"/>
              </a:rPr>
              <a:t>Квартира</a:t>
            </a:r>
            <a:endParaRPr lang="ru-RU" sz="3200" b="1" dirty="0" smtClean="0">
              <a:ln w="10541" cmpd="sng">
                <a:solidFill>
                  <a:schemeClr val="accent2">
                    <a:lumMod val="75000"/>
                  </a:schemeClr>
                </a:solidFill>
                <a:prstDash val="solid"/>
              </a:ln>
              <a:solidFill>
                <a:schemeClr val="accent2">
                  <a:lumMod val="50000"/>
                </a:schemeClr>
              </a:solidFill>
            </a:endParaRPr>
          </a:p>
          <a:p>
            <a:r>
              <a:rPr lang="ru-RU" sz="3200" b="1" dirty="0" smtClean="0">
                <a:ln w="10541" cmpd="sng">
                  <a:solidFill>
                    <a:schemeClr val="accent2">
                      <a:lumMod val="75000"/>
                    </a:schemeClr>
                  </a:solidFill>
                  <a:prstDash val="solid"/>
                </a:ln>
                <a:solidFill>
                  <a:schemeClr val="accent2">
                    <a:lumMod val="50000"/>
                  </a:schemeClr>
                </a:solidFill>
                <a:hlinkClick r:id="rId13" action="ppaction://hlinksldjump"/>
              </a:rPr>
              <a:t>Килограмм</a:t>
            </a:r>
            <a:endParaRPr lang="ru-RU" sz="3200" b="1" dirty="0" smtClean="0">
              <a:ln w="10541" cmpd="sng">
                <a:solidFill>
                  <a:schemeClr val="accent2">
                    <a:lumMod val="75000"/>
                  </a:schemeClr>
                </a:solidFill>
                <a:prstDash val="solid"/>
              </a:ln>
              <a:solidFill>
                <a:schemeClr val="accent2">
                  <a:lumMod val="50000"/>
                </a:schemeClr>
              </a:solidFill>
            </a:endParaRPr>
          </a:p>
          <a:p>
            <a:r>
              <a:rPr lang="ru-RU" sz="3200" b="1" dirty="0" smtClean="0">
                <a:ln w="10541" cmpd="sng">
                  <a:solidFill>
                    <a:schemeClr val="accent2">
                      <a:lumMod val="75000"/>
                    </a:schemeClr>
                  </a:solidFill>
                  <a:prstDash val="solid"/>
                </a:ln>
                <a:solidFill>
                  <a:schemeClr val="accent2">
                    <a:lumMod val="50000"/>
                  </a:schemeClr>
                </a:solidFill>
                <a:hlinkClick r:id="rId14" action="ppaction://hlinksldjump"/>
              </a:rPr>
              <a:t>Класс</a:t>
            </a:r>
            <a:endParaRPr lang="ru-RU" sz="3200" b="1" dirty="0" smtClean="0">
              <a:ln w="10541" cmpd="sng">
                <a:solidFill>
                  <a:schemeClr val="accent2">
                    <a:lumMod val="75000"/>
                  </a:schemeClr>
                </a:solidFill>
                <a:prstDash val="solid"/>
              </a:ln>
              <a:solidFill>
                <a:schemeClr val="accent2">
                  <a:lumMod val="50000"/>
                </a:schemeClr>
              </a:solidFill>
            </a:endParaRPr>
          </a:p>
          <a:p>
            <a:r>
              <a:rPr lang="ru-RU" sz="3200" b="1" dirty="0" smtClean="0">
                <a:ln w="10541" cmpd="sng">
                  <a:solidFill>
                    <a:schemeClr val="accent2">
                      <a:lumMod val="75000"/>
                    </a:schemeClr>
                  </a:solidFill>
                  <a:prstDash val="solid"/>
                </a:ln>
                <a:solidFill>
                  <a:schemeClr val="accent2">
                    <a:lumMod val="50000"/>
                  </a:schemeClr>
                </a:solidFill>
                <a:hlinkClick r:id="rId15" action="ppaction://hlinksldjump"/>
              </a:rPr>
              <a:t>Коллектив</a:t>
            </a:r>
            <a:endParaRPr lang="ru-RU" sz="3200" b="1" dirty="0" smtClean="0">
              <a:ln w="10541" cmpd="sng">
                <a:solidFill>
                  <a:schemeClr val="accent2">
                    <a:lumMod val="75000"/>
                  </a:schemeClr>
                </a:solidFill>
                <a:prstDash val="solid"/>
              </a:ln>
              <a:solidFill>
                <a:schemeClr val="accent2">
                  <a:lumMod val="50000"/>
                </a:schemeClr>
              </a:solidFill>
            </a:endParaRPr>
          </a:p>
          <a:p>
            <a:r>
              <a:rPr lang="ru-RU" sz="3200" b="1" dirty="0" smtClean="0">
                <a:ln w="10541" cmpd="sng">
                  <a:solidFill>
                    <a:schemeClr val="accent2">
                      <a:lumMod val="75000"/>
                    </a:schemeClr>
                  </a:solidFill>
                  <a:prstDash val="solid"/>
                </a:ln>
                <a:solidFill>
                  <a:schemeClr val="accent2">
                    <a:lumMod val="50000"/>
                  </a:schemeClr>
                </a:solidFill>
                <a:hlinkClick r:id="rId16" action="ppaction://hlinksldjump"/>
              </a:rPr>
              <a:t>Коллекция</a:t>
            </a:r>
            <a:endParaRPr lang="ru-RU" sz="3200" b="1" dirty="0" smtClean="0">
              <a:ln w="10541" cmpd="sng">
                <a:solidFill>
                  <a:schemeClr val="accent2">
                    <a:lumMod val="75000"/>
                  </a:schemeClr>
                </a:solidFill>
                <a:prstDash val="solid"/>
              </a:ln>
              <a:solidFill>
                <a:schemeClr val="accent2">
                  <a:lumMod val="50000"/>
                </a:schemeClr>
              </a:solidFill>
            </a:endParaRPr>
          </a:p>
          <a:p>
            <a:r>
              <a:rPr lang="ru-RU" sz="3200" b="1" dirty="0" smtClean="0">
                <a:ln w="10541" cmpd="sng">
                  <a:solidFill>
                    <a:schemeClr val="accent2">
                      <a:lumMod val="75000"/>
                    </a:schemeClr>
                  </a:solidFill>
                  <a:prstDash val="solid"/>
                </a:ln>
                <a:solidFill>
                  <a:schemeClr val="accent2">
                    <a:lumMod val="50000"/>
                  </a:schemeClr>
                </a:solidFill>
                <a:hlinkClick r:id="rId17" action="ppaction://hlinksldjump"/>
              </a:rPr>
              <a:t>Комната</a:t>
            </a:r>
            <a:endParaRPr lang="ru-RU" sz="3200" b="1" dirty="0" smtClean="0">
              <a:ln w="10541" cmpd="sng">
                <a:solidFill>
                  <a:schemeClr val="accent2">
                    <a:lumMod val="75000"/>
                  </a:schemeClr>
                </a:solidFill>
                <a:prstDash val="solid"/>
              </a:ln>
              <a:solidFill>
                <a:schemeClr val="accent2">
                  <a:lumMod val="50000"/>
                </a:schemeClr>
              </a:solidFill>
            </a:endParaRPr>
          </a:p>
          <a:p>
            <a:r>
              <a:rPr lang="ru-RU" sz="3200" b="1" dirty="0" smtClean="0">
                <a:ln w="10541" cmpd="sng">
                  <a:solidFill>
                    <a:schemeClr val="accent2">
                      <a:lumMod val="75000"/>
                    </a:schemeClr>
                  </a:solidFill>
                  <a:prstDash val="solid"/>
                </a:ln>
                <a:solidFill>
                  <a:schemeClr val="accent2">
                    <a:lumMod val="50000"/>
                  </a:schemeClr>
                </a:solidFill>
                <a:hlinkClick r:id="rId18" action="ppaction://hlinksldjump"/>
              </a:rPr>
              <a:t>Компьютер</a:t>
            </a:r>
            <a:endParaRPr lang="ru-RU" sz="3200" b="1" dirty="0" smtClean="0">
              <a:ln w="10541" cmpd="sng">
                <a:solidFill>
                  <a:schemeClr val="accent2">
                    <a:lumMod val="75000"/>
                  </a:schemeClr>
                </a:solidFill>
                <a:prstDash val="solid"/>
              </a:ln>
              <a:solidFill>
                <a:schemeClr val="accent2">
                  <a:lumMod val="50000"/>
                </a:schemeClr>
              </a:solidFill>
            </a:endParaRPr>
          </a:p>
          <a:p>
            <a:r>
              <a:rPr lang="ru-RU" sz="3200" b="1" dirty="0" smtClean="0">
                <a:ln w="10541" cmpd="sng">
                  <a:solidFill>
                    <a:schemeClr val="accent2">
                      <a:lumMod val="75000"/>
                    </a:schemeClr>
                  </a:solidFill>
                  <a:prstDash val="solid"/>
                </a:ln>
                <a:solidFill>
                  <a:schemeClr val="accent2">
                    <a:lumMod val="50000"/>
                  </a:schemeClr>
                </a:solidFill>
                <a:hlinkClick r:id="rId19" action="ppaction://hlinksldjump"/>
              </a:rPr>
              <a:t>Коньки</a:t>
            </a:r>
            <a:endParaRPr lang="ru-RU" sz="3200" b="1" dirty="0" smtClean="0">
              <a:ln w="10541" cmpd="sng">
                <a:solidFill>
                  <a:schemeClr val="accent2">
                    <a:lumMod val="75000"/>
                  </a:schemeClr>
                </a:solidFill>
                <a:prstDash val="solid"/>
              </a:ln>
              <a:solidFill>
                <a:schemeClr val="accent2">
                  <a:lumMod val="50000"/>
                </a:schemeClr>
              </a:solidFill>
            </a:endParaRPr>
          </a:p>
          <a:p>
            <a:r>
              <a:rPr lang="ru-RU" sz="3200" b="1" dirty="0" smtClean="0">
                <a:ln w="10541" cmpd="sng">
                  <a:solidFill>
                    <a:schemeClr val="accent2">
                      <a:lumMod val="75000"/>
                    </a:schemeClr>
                  </a:solidFill>
                  <a:prstDash val="solid"/>
                </a:ln>
                <a:solidFill>
                  <a:schemeClr val="accent2">
                    <a:lumMod val="50000"/>
                  </a:schemeClr>
                </a:solidFill>
                <a:hlinkClick r:id="rId20" action="ppaction://hlinksldjump"/>
              </a:rPr>
              <a:t>Корова</a:t>
            </a:r>
            <a:endParaRPr lang="ru-RU" sz="3200" b="1" dirty="0" smtClean="0">
              <a:ln w="10541" cmpd="sng">
                <a:solidFill>
                  <a:schemeClr val="accent2">
                    <a:lumMod val="75000"/>
                  </a:schemeClr>
                </a:solidFill>
                <a:prstDash val="solid"/>
              </a:ln>
              <a:solidFill>
                <a:schemeClr val="accent2">
                  <a:lumMod val="50000"/>
                </a:schemeClr>
              </a:solidFill>
            </a:endParaRPr>
          </a:p>
          <a:p>
            <a:r>
              <a:rPr lang="ru-RU" sz="3200" b="1" dirty="0" smtClean="0">
                <a:ln w="10541" cmpd="sng">
                  <a:solidFill>
                    <a:schemeClr val="accent2">
                      <a:lumMod val="75000"/>
                    </a:schemeClr>
                  </a:solidFill>
                  <a:prstDash val="solid"/>
                </a:ln>
                <a:solidFill>
                  <a:schemeClr val="accent2">
                    <a:lumMod val="50000"/>
                  </a:schemeClr>
                </a:solidFill>
                <a:hlinkClick r:id="rId21" action="ppaction://hlinksldjump"/>
              </a:rPr>
              <a:t>Кровать</a:t>
            </a:r>
            <a:endParaRPr lang="ru-RU" sz="3200" b="1" dirty="0">
              <a:ln w="10541" cmpd="sng">
                <a:solidFill>
                  <a:schemeClr val="accent2">
                    <a:lumMod val="75000"/>
                  </a:schemeClr>
                </a:solidFill>
                <a:prstDash val="solid"/>
              </a:ln>
              <a:solidFill>
                <a:schemeClr val="accent2">
                  <a:lumMod val="50000"/>
                </a:schemeClr>
              </a:solidFill>
            </a:endParaRPr>
          </a:p>
        </p:txBody>
      </p:sp>
      <p:sp>
        <p:nvSpPr>
          <p:cNvPr id="5" name="Управляющая кнопка: сведения 4">
            <a:hlinkClick r:id="rId22" action="ppaction://hlinksldjump" highlightClick="1"/>
          </p:cNvPr>
          <p:cNvSpPr/>
          <p:nvPr/>
        </p:nvSpPr>
        <p:spPr>
          <a:xfrm>
            <a:off x="1500166" y="5857892"/>
            <a:ext cx="714380" cy="714380"/>
          </a:xfrm>
          <a:prstGeom prst="actionButtonInformation">
            <a:avLst/>
          </a:prstGeom>
          <a:solidFill>
            <a:schemeClr val="accent5"/>
          </a:solidFill>
          <a:ln>
            <a:solidFill>
              <a:schemeClr val="accent2">
                <a:lumMod val="75000"/>
              </a:schemeClr>
            </a:solidFill>
          </a:ln>
          <a:scene3d>
            <a:camera prst="orthographicFront"/>
            <a:lightRig rig="threePt" dir="t"/>
          </a:scene3d>
          <a:sp3d>
            <a:bevelT w="165100" prst="coolSlant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</p:cSld>
  <p:clrMapOvr>
    <a:masterClrMapping/>
  </p:clrMapOvr>
  <p:transition advClick="0"/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кругленный прямоугольник 2"/>
          <p:cNvSpPr/>
          <p:nvPr/>
        </p:nvSpPr>
        <p:spPr>
          <a:xfrm>
            <a:off x="785786" y="642918"/>
            <a:ext cx="3528392" cy="720080"/>
          </a:xfrm>
          <a:prstGeom prst="roundRect">
            <a:avLst/>
          </a:prstGeom>
          <a:noFill/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 sz="3200" b="1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" name="Скругленный прямоугольник 3"/>
          <p:cNvSpPr/>
          <p:nvPr/>
        </p:nvSpPr>
        <p:spPr>
          <a:xfrm>
            <a:off x="785786" y="648618"/>
            <a:ext cx="3528392" cy="720080"/>
          </a:xfrm>
          <a:prstGeom prst="roundRect">
            <a:avLst/>
          </a:prstGeom>
          <a:solidFill>
            <a:srgbClr val="00B050"/>
          </a:solidFill>
          <a:ln>
            <a:solidFill>
              <a:srgbClr val="00B050"/>
            </a:solidFill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3200" b="1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З</a:t>
            </a:r>
            <a:r>
              <a:rPr lang="ru-RU" sz="3200" b="1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а</a:t>
            </a:r>
            <a:r>
              <a:rPr lang="ru-RU" sz="3200" b="1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вод</a:t>
            </a:r>
            <a:endParaRPr lang="ru-RU" sz="3200" b="1" dirty="0">
              <a:solidFill>
                <a:schemeClr val="bg1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5" name="Скругленный прямоугольник 4"/>
          <p:cNvSpPr/>
          <p:nvPr/>
        </p:nvSpPr>
        <p:spPr>
          <a:xfrm>
            <a:off x="785786" y="642918"/>
            <a:ext cx="3528392" cy="720080"/>
          </a:xfrm>
          <a:prstGeom prst="roundRect">
            <a:avLst/>
          </a:prstGeom>
          <a:solidFill>
            <a:schemeClr val="accent2">
              <a:lumMod val="75000"/>
            </a:schemeClr>
          </a:solidFill>
          <a:ln>
            <a:solidFill>
              <a:schemeClr val="accent2">
                <a:lumMod val="75000"/>
              </a:schemeClr>
            </a:solidFill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3200" b="1" dirty="0" err="1" smtClean="0">
                <a:latin typeface="Arial" pitchFamily="34" charset="0"/>
                <a:cs typeface="Arial" pitchFamily="34" charset="0"/>
              </a:rPr>
              <a:t>З_вод</a:t>
            </a:r>
            <a:endParaRPr lang="ru-RU" sz="3200" b="1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6" name="Скругленный прямоугольник 5"/>
          <p:cNvSpPr/>
          <p:nvPr/>
        </p:nvSpPr>
        <p:spPr>
          <a:xfrm>
            <a:off x="785786" y="642918"/>
            <a:ext cx="3528392" cy="720080"/>
          </a:xfrm>
          <a:prstGeom prst="roundRect">
            <a:avLst/>
          </a:prstGeom>
          <a:noFill/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 sz="3200" b="1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7" name="Скругленный прямоугольник 6"/>
          <p:cNvSpPr/>
          <p:nvPr/>
        </p:nvSpPr>
        <p:spPr>
          <a:xfrm>
            <a:off x="785786" y="1643050"/>
            <a:ext cx="3714776" cy="3357586"/>
          </a:xfrm>
          <a:prstGeom prst="roundRect">
            <a:avLst/>
          </a:prstGeom>
          <a:solidFill>
            <a:srgbClr val="00B050"/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r>
              <a:rPr lang="ru-RU" sz="2400" b="1" dirty="0" smtClean="0">
                <a:latin typeface="Arial" pitchFamily="34" charset="0"/>
                <a:cs typeface="Arial" pitchFamily="34" charset="0"/>
              </a:rPr>
              <a:t> </a:t>
            </a:r>
            <a:r>
              <a:rPr lang="ru-RU" sz="2000" dirty="0" smtClean="0"/>
              <a:t>Завод – промышленное предприятие,    на котором производят        какую-либо  продукцию: автомобили, велосипеды,  станки,    суда  (автомобильный    завод, судостроительный завод) или разводят животных:   лошадей,   рыбу   (конный завод,    рыбоводный завод).</a:t>
            </a:r>
            <a:endParaRPr lang="ru-RU" sz="2000" dirty="0"/>
          </a:p>
        </p:txBody>
      </p:sp>
      <p:sp>
        <p:nvSpPr>
          <p:cNvPr id="8" name="Скругленный прямоугольник 7"/>
          <p:cNvSpPr/>
          <p:nvPr/>
        </p:nvSpPr>
        <p:spPr>
          <a:xfrm>
            <a:off x="785786" y="1643050"/>
            <a:ext cx="3714776" cy="3357586"/>
          </a:xfrm>
          <a:prstGeom prst="roundRect">
            <a:avLst/>
          </a:prstGeom>
          <a:solidFill>
            <a:schemeClr val="bg2">
              <a:lumMod val="50000"/>
            </a:schemeClr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3200" b="1" dirty="0" smtClean="0">
                <a:latin typeface="Arial" pitchFamily="34" charset="0"/>
                <a:cs typeface="Arial" pitchFamily="34" charset="0"/>
              </a:rPr>
              <a:t>Лексическое значение</a:t>
            </a:r>
            <a:endParaRPr lang="ru-RU" sz="3200" b="1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9" name="Скругленный прямоугольник 8"/>
          <p:cNvSpPr/>
          <p:nvPr/>
        </p:nvSpPr>
        <p:spPr>
          <a:xfrm>
            <a:off x="785786" y="1643050"/>
            <a:ext cx="3714776" cy="3357586"/>
          </a:xfrm>
          <a:prstGeom prst="roundRect">
            <a:avLst/>
          </a:prstGeom>
          <a:noFill/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 sz="3200" b="1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10" name="Рисунок 9" descr="завод.jpg"/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>
          <a:xfrm>
            <a:off x="4857752" y="571480"/>
            <a:ext cx="3786214" cy="4357718"/>
          </a:xfrm>
          <a:prstGeom prst="rect">
            <a:avLst/>
          </a:prstGeom>
        </p:spPr>
      </p:pic>
      <p:sp>
        <p:nvSpPr>
          <p:cNvPr id="11" name="Стрелка вправо 10">
            <a:hlinkClick r:id="" action="ppaction://hlinkshowjump?jump=nextslide"/>
          </p:cNvPr>
          <p:cNvSpPr/>
          <p:nvPr/>
        </p:nvSpPr>
        <p:spPr>
          <a:xfrm>
            <a:off x="6000760" y="5286388"/>
            <a:ext cx="2643206" cy="1143008"/>
          </a:xfrm>
          <a:prstGeom prst="rightArrow">
            <a:avLst/>
          </a:prstGeom>
          <a:solidFill>
            <a:schemeClr val="accent2"/>
          </a:solidFill>
          <a:scene3d>
            <a:camera prst="orthographicFront"/>
            <a:lightRig rig="threePt" dir="t"/>
          </a:scene3d>
          <a:sp3d>
            <a:bevelT w="114300" prst="artDeco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000" b="1" dirty="0" smtClean="0"/>
              <a:t>Этимология</a:t>
            </a:r>
            <a:endParaRPr lang="ru-RU" sz="2000" b="1" dirty="0"/>
          </a:p>
        </p:txBody>
      </p:sp>
      <p:sp>
        <p:nvSpPr>
          <p:cNvPr id="13" name="Горизонтальный свиток 12">
            <a:hlinkClick r:id="rId3" action="ppaction://hlinksldjump"/>
          </p:cNvPr>
          <p:cNvSpPr/>
          <p:nvPr/>
        </p:nvSpPr>
        <p:spPr>
          <a:xfrm>
            <a:off x="2857488" y="5143512"/>
            <a:ext cx="2500330" cy="1357322"/>
          </a:xfrm>
          <a:prstGeom prst="horizontalScroll">
            <a:avLst/>
          </a:prstGeom>
          <a:effectLst>
            <a:glow rad="139700">
              <a:schemeClr val="accent2">
                <a:satMod val="175000"/>
                <a:alpha val="40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3200" b="1" dirty="0" smtClean="0"/>
              <a:t>Задания</a:t>
            </a:r>
            <a:endParaRPr lang="ru-RU" sz="3200" b="1" dirty="0"/>
          </a:p>
        </p:txBody>
      </p:sp>
      <p:sp>
        <p:nvSpPr>
          <p:cNvPr id="14" name="Управляющая кнопка: домой 13">
            <a:hlinkClick r:id="rId4" action="ppaction://hlinksldjump" highlightClick="1"/>
          </p:cNvPr>
          <p:cNvSpPr/>
          <p:nvPr/>
        </p:nvSpPr>
        <p:spPr>
          <a:xfrm>
            <a:off x="1428728" y="5786454"/>
            <a:ext cx="642942" cy="714380"/>
          </a:xfrm>
          <a:prstGeom prst="actionButtonHome">
            <a:avLst/>
          </a:prstGeom>
          <a:solidFill>
            <a:schemeClr val="accent5"/>
          </a:solidFill>
          <a:ln>
            <a:solidFill>
              <a:schemeClr val="accent2">
                <a:lumMod val="75000"/>
              </a:schemeClr>
            </a:solidFill>
          </a:ln>
          <a:scene3d>
            <a:camera prst="orthographicFront"/>
            <a:lightRig rig="threePt" dir="t"/>
          </a:scene3d>
          <a:sp3d>
            <a:bevelT w="114300" prst="artDeco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</p:cSld>
  <p:clrMapOvr>
    <a:masterClrMapping/>
  </p:clrMapOvr>
  <p:transition advClick="0"/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9" presetClass="exit" presetSubtype="5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6" dur="500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strVal val="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5000">
                                          <p:val>
                                            <p:strVal val="0.92*ppt_h"/>
                                          </p:val>
                                        </p:tav>
                                        <p:tav tm="10000">
                                          <p:val>
                                            <p:strVal val="0.71*ppt_h"/>
                                          </p:val>
                                        </p:tav>
                                        <p:tav tm="15000">
                                          <p:val>
                                            <p:strVal val="0.38*ppt_h"/>
                                          </p:val>
                                        </p:tav>
                                        <p:tav tm="20000">
                                          <p:val>
                                            <p:fltVal val="0"/>
                                          </p:val>
                                        </p:tav>
                                        <p:tav tm="25000">
                                          <p:val>
                                            <p:strVal val="-0.38*ppt_h"/>
                                          </p:val>
                                        </p:tav>
                                        <p:tav tm="30000">
                                          <p:val>
                                            <p:strVal val="-0.71*ppt_h"/>
                                          </p:val>
                                        </p:tav>
                                        <p:tav tm="35000">
                                          <p:val>
                                            <p:strVal val="-0.92*ppt_h"/>
                                          </p:val>
                                        </p:tav>
                                        <p:tav tm="40000">
                                          <p:val>
                                            <p:strVal val="-ppt_h"/>
                                          </p:val>
                                        </p:tav>
                                        <p:tav tm="45000">
                                          <p:val>
                                            <p:strVal val="-0.92*ppt_h"/>
                                          </p:val>
                                        </p:tav>
                                        <p:tav tm="50000">
                                          <p:val>
                                            <p:strVal val="-0.71*ppt_h"/>
                                          </p:val>
                                        </p:tav>
                                        <p:tav tm="55000">
                                          <p:val>
                                            <p:strVal val="-0.38*ppt_h"/>
                                          </p:val>
                                        </p:tav>
                                        <p:tav tm="60000">
                                          <p:val>
                                            <p:fltVal val="0"/>
                                          </p:val>
                                        </p:tav>
                                        <p:tav tm="65000">
                                          <p:val>
                                            <p:strVal val="0.38*ppt_h"/>
                                          </p:val>
                                        </p:tav>
                                        <p:tav tm="70000">
                                          <p:val>
                                            <p:strVal val="0.71*ppt_h"/>
                                          </p:val>
                                        </p:tav>
                                        <p:tav tm="75000">
                                          <p:val>
                                            <p:strVal val="0.92*ppt_h"/>
                                          </p:val>
                                        </p:tav>
                                        <p:tav tm="80000">
                                          <p:val>
                                            <p:strVal val="ppt_h"/>
                                          </p:val>
                                        </p:tav>
                                        <p:tav tm="85000">
                                          <p:val>
                                            <p:strVal val="0.92*ppt_h"/>
                                          </p:val>
                                        </p:tav>
                                        <p:tav tm="90000">
                                          <p:val>
                                            <p:strVal val="0.71*ppt_h"/>
                                          </p:val>
                                        </p:tav>
                                        <p:tav tm="95000">
                                          <p:val>
                                            <p:strVal val="0.38*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9" presetClass="entr" presetSubtype="5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 fmla="#ppt_h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9" presetClass="exit" presetSubtype="5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16" dur="500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strVal val="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500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5000">
                                          <p:val>
                                            <p:strVal val="0.92*ppt_h"/>
                                          </p:val>
                                        </p:tav>
                                        <p:tav tm="10000">
                                          <p:val>
                                            <p:strVal val="0.71*ppt_h"/>
                                          </p:val>
                                        </p:tav>
                                        <p:tav tm="15000">
                                          <p:val>
                                            <p:strVal val="0.38*ppt_h"/>
                                          </p:val>
                                        </p:tav>
                                        <p:tav tm="20000">
                                          <p:val>
                                            <p:fltVal val="0"/>
                                          </p:val>
                                        </p:tav>
                                        <p:tav tm="25000">
                                          <p:val>
                                            <p:strVal val="-0.38*ppt_h"/>
                                          </p:val>
                                        </p:tav>
                                        <p:tav tm="30000">
                                          <p:val>
                                            <p:strVal val="-0.71*ppt_h"/>
                                          </p:val>
                                        </p:tav>
                                        <p:tav tm="35000">
                                          <p:val>
                                            <p:strVal val="-0.92*ppt_h"/>
                                          </p:val>
                                        </p:tav>
                                        <p:tav tm="40000">
                                          <p:val>
                                            <p:strVal val="-ppt_h"/>
                                          </p:val>
                                        </p:tav>
                                        <p:tav tm="45000">
                                          <p:val>
                                            <p:strVal val="-0.92*ppt_h"/>
                                          </p:val>
                                        </p:tav>
                                        <p:tav tm="50000">
                                          <p:val>
                                            <p:strVal val="-0.71*ppt_h"/>
                                          </p:val>
                                        </p:tav>
                                        <p:tav tm="55000">
                                          <p:val>
                                            <p:strVal val="-0.38*ppt_h"/>
                                          </p:val>
                                        </p:tav>
                                        <p:tav tm="60000">
                                          <p:val>
                                            <p:fltVal val="0"/>
                                          </p:val>
                                        </p:tav>
                                        <p:tav tm="65000">
                                          <p:val>
                                            <p:strVal val="0.38*ppt_h"/>
                                          </p:val>
                                        </p:tav>
                                        <p:tav tm="70000">
                                          <p:val>
                                            <p:strVal val="0.71*ppt_h"/>
                                          </p:val>
                                        </p:tav>
                                        <p:tav tm="75000">
                                          <p:val>
                                            <p:strVal val="0.92*ppt_h"/>
                                          </p:val>
                                        </p:tav>
                                        <p:tav tm="80000">
                                          <p:val>
                                            <p:strVal val="ppt_h"/>
                                          </p:val>
                                        </p:tav>
                                        <p:tav tm="85000">
                                          <p:val>
                                            <p:strVal val="0.92*ppt_h"/>
                                          </p:val>
                                        </p:tav>
                                        <p:tav tm="90000">
                                          <p:val>
                                            <p:strVal val="0.71*ppt_h"/>
                                          </p:val>
                                        </p:tav>
                                        <p:tav tm="95000">
                                          <p:val>
                                            <p:strVal val="0.38*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9" presetClass="entr" presetSubtype="5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 fmla="#ppt_h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"/>
                  </p:tgtEl>
                </p:cond>
              </p:nextCondLst>
            </p:seq>
            <p:seq concurrent="1" nextAc="seek">
              <p:cTn id="23" restart="whenNotActive" fill="hold" evtFilter="cancelBubble" nodeType="interactiveSeq">
                <p:stCondLst>
                  <p:cond evt="onClick" delay="0">
                    <p:tgtEl>
                      <p:spTgt spid="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4" fill="hold">
                      <p:stCondLst>
                        <p:cond delay="0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19" presetClass="exit" presetSubtype="5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27" dur="500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strVal val="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500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5000">
                                          <p:val>
                                            <p:strVal val="0.92*ppt_h"/>
                                          </p:val>
                                        </p:tav>
                                        <p:tav tm="10000">
                                          <p:val>
                                            <p:strVal val="0.71*ppt_h"/>
                                          </p:val>
                                        </p:tav>
                                        <p:tav tm="15000">
                                          <p:val>
                                            <p:strVal val="0.38*ppt_h"/>
                                          </p:val>
                                        </p:tav>
                                        <p:tav tm="20000">
                                          <p:val>
                                            <p:fltVal val="0"/>
                                          </p:val>
                                        </p:tav>
                                        <p:tav tm="25000">
                                          <p:val>
                                            <p:strVal val="-0.38*ppt_h"/>
                                          </p:val>
                                        </p:tav>
                                        <p:tav tm="30000">
                                          <p:val>
                                            <p:strVal val="-0.71*ppt_h"/>
                                          </p:val>
                                        </p:tav>
                                        <p:tav tm="35000">
                                          <p:val>
                                            <p:strVal val="-0.92*ppt_h"/>
                                          </p:val>
                                        </p:tav>
                                        <p:tav tm="40000">
                                          <p:val>
                                            <p:strVal val="-ppt_h"/>
                                          </p:val>
                                        </p:tav>
                                        <p:tav tm="45000">
                                          <p:val>
                                            <p:strVal val="-0.92*ppt_h"/>
                                          </p:val>
                                        </p:tav>
                                        <p:tav tm="50000">
                                          <p:val>
                                            <p:strVal val="-0.71*ppt_h"/>
                                          </p:val>
                                        </p:tav>
                                        <p:tav tm="55000">
                                          <p:val>
                                            <p:strVal val="-0.38*ppt_h"/>
                                          </p:val>
                                        </p:tav>
                                        <p:tav tm="60000">
                                          <p:val>
                                            <p:fltVal val="0"/>
                                          </p:val>
                                        </p:tav>
                                        <p:tav tm="65000">
                                          <p:val>
                                            <p:strVal val="0.38*ppt_h"/>
                                          </p:val>
                                        </p:tav>
                                        <p:tav tm="70000">
                                          <p:val>
                                            <p:strVal val="0.71*ppt_h"/>
                                          </p:val>
                                        </p:tav>
                                        <p:tav tm="75000">
                                          <p:val>
                                            <p:strVal val="0.92*ppt_h"/>
                                          </p:val>
                                        </p:tav>
                                        <p:tav tm="80000">
                                          <p:val>
                                            <p:strVal val="ppt_h"/>
                                          </p:val>
                                        </p:tav>
                                        <p:tav tm="85000">
                                          <p:val>
                                            <p:strVal val="0.92*ppt_h"/>
                                          </p:val>
                                        </p:tav>
                                        <p:tav tm="90000">
                                          <p:val>
                                            <p:strVal val="0.71*ppt_h"/>
                                          </p:val>
                                        </p:tav>
                                        <p:tav tm="95000">
                                          <p:val>
                                            <p:strVal val="0.38*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0" presetID="19" presetClass="entr" presetSubtype="5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 fmla="#ppt_h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19" presetClass="exit" presetSubtype="5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37" dur="500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strVal val="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500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5000">
                                          <p:val>
                                            <p:strVal val="0.92*ppt_h"/>
                                          </p:val>
                                        </p:tav>
                                        <p:tav tm="10000">
                                          <p:val>
                                            <p:strVal val="0.71*ppt_h"/>
                                          </p:val>
                                        </p:tav>
                                        <p:tav tm="15000">
                                          <p:val>
                                            <p:strVal val="0.38*ppt_h"/>
                                          </p:val>
                                        </p:tav>
                                        <p:tav tm="20000">
                                          <p:val>
                                            <p:fltVal val="0"/>
                                          </p:val>
                                        </p:tav>
                                        <p:tav tm="25000">
                                          <p:val>
                                            <p:strVal val="-0.38*ppt_h"/>
                                          </p:val>
                                        </p:tav>
                                        <p:tav tm="30000">
                                          <p:val>
                                            <p:strVal val="-0.71*ppt_h"/>
                                          </p:val>
                                        </p:tav>
                                        <p:tav tm="35000">
                                          <p:val>
                                            <p:strVal val="-0.92*ppt_h"/>
                                          </p:val>
                                        </p:tav>
                                        <p:tav tm="40000">
                                          <p:val>
                                            <p:strVal val="-ppt_h"/>
                                          </p:val>
                                        </p:tav>
                                        <p:tav tm="45000">
                                          <p:val>
                                            <p:strVal val="-0.92*ppt_h"/>
                                          </p:val>
                                        </p:tav>
                                        <p:tav tm="50000">
                                          <p:val>
                                            <p:strVal val="-0.71*ppt_h"/>
                                          </p:val>
                                        </p:tav>
                                        <p:tav tm="55000">
                                          <p:val>
                                            <p:strVal val="-0.38*ppt_h"/>
                                          </p:val>
                                        </p:tav>
                                        <p:tav tm="60000">
                                          <p:val>
                                            <p:fltVal val="0"/>
                                          </p:val>
                                        </p:tav>
                                        <p:tav tm="65000">
                                          <p:val>
                                            <p:strVal val="0.38*ppt_h"/>
                                          </p:val>
                                        </p:tav>
                                        <p:tav tm="70000">
                                          <p:val>
                                            <p:strVal val="0.71*ppt_h"/>
                                          </p:val>
                                        </p:tav>
                                        <p:tav tm="75000">
                                          <p:val>
                                            <p:strVal val="0.92*ppt_h"/>
                                          </p:val>
                                        </p:tav>
                                        <p:tav tm="80000">
                                          <p:val>
                                            <p:strVal val="ppt_h"/>
                                          </p:val>
                                        </p:tav>
                                        <p:tav tm="85000">
                                          <p:val>
                                            <p:strVal val="0.92*ppt_h"/>
                                          </p:val>
                                        </p:tav>
                                        <p:tav tm="90000">
                                          <p:val>
                                            <p:strVal val="0.71*ppt_h"/>
                                          </p:val>
                                        </p:tav>
                                        <p:tav tm="95000">
                                          <p:val>
                                            <p:strVal val="0.38*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0" presetID="19" presetClass="entr" presetSubtype="5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2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 fmla="#ppt_h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9"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42910" y="500042"/>
            <a:ext cx="7858180" cy="3071834"/>
          </a:xfrm>
        </p:spPr>
        <p:txBody>
          <a:bodyPr>
            <a:normAutofit/>
          </a:bodyPr>
          <a:lstStyle/>
          <a:p>
            <a:pPr algn="l"/>
            <a:r>
              <a:rPr lang="ru-RU" sz="3200" dirty="0" smtClean="0">
                <a:solidFill>
                  <a:schemeClr val="bg2">
                    <a:lumMod val="25000"/>
                  </a:schemeClr>
                </a:solidFill>
                <a:latin typeface="+mn-lt"/>
                <a:cs typeface="Arial" pitchFamily="34" charset="0"/>
              </a:rPr>
              <a:t>Слово образовалось от слова </a:t>
            </a:r>
            <a:r>
              <a:rPr lang="ru-RU" sz="3200" i="1" dirty="0" smtClean="0">
                <a:solidFill>
                  <a:schemeClr val="bg2">
                    <a:lumMod val="25000"/>
                  </a:schemeClr>
                </a:solidFill>
                <a:latin typeface="+mn-lt"/>
                <a:cs typeface="Arial" pitchFamily="34" charset="0"/>
              </a:rPr>
              <a:t>заводить (разводить, выводить</a:t>
            </a:r>
            <a:r>
              <a:rPr lang="ru-RU" sz="3200" dirty="0" smtClean="0">
                <a:solidFill>
                  <a:schemeClr val="bg2">
                    <a:lumMod val="25000"/>
                  </a:schemeClr>
                </a:solidFill>
                <a:latin typeface="+mn-lt"/>
                <a:cs typeface="Arial" pitchFamily="34" charset="0"/>
              </a:rPr>
              <a:t>). Исторически   в нем выделяется приставка </a:t>
            </a:r>
            <a:r>
              <a:rPr lang="ru-RU" sz="3200" i="1" dirty="0" smtClean="0">
                <a:solidFill>
                  <a:schemeClr val="bg2">
                    <a:lumMod val="25000"/>
                  </a:schemeClr>
                </a:solidFill>
                <a:latin typeface="+mn-lt"/>
                <a:cs typeface="Arial" pitchFamily="34" charset="0"/>
              </a:rPr>
              <a:t>за-.</a:t>
            </a:r>
            <a:br>
              <a:rPr lang="ru-RU" sz="3200" i="1" dirty="0" smtClean="0">
                <a:solidFill>
                  <a:schemeClr val="bg2">
                    <a:lumMod val="25000"/>
                  </a:schemeClr>
                </a:solidFill>
                <a:latin typeface="+mn-lt"/>
                <a:cs typeface="Arial" pitchFamily="34" charset="0"/>
              </a:rPr>
            </a:br>
            <a:r>
              <a:rPr lang="ru-RU" sz="3200" i="1" dirty="0" smtClean="0">
                <a:solidFill>
                  <a:schemeClr val="bg2">
                    <a:lumMod val="25000"/>
                  </a:schemeClr>
                </a:solidFill>
                <a:latin typeface="+mn-lt"/>
                <a:cs typeface="Arial" pitchFamily="34" charset="0"/>
              </a:rPr>
              <a:t>Завод - заводить = «место, где что - либо заводят, выводят».</a:t>
            </a:r>
            <a:r>
              <a:rPr lang="ru-RU" sz="3200" dirty="0" smtClean="0">
                <a:solidFill>
                  <a:schemeClr val="bg2">
                    <a:lumMod val="25000"/>
                  </a:schemeClr>
                </a:solidFill>
                <a:latin typeface="+mn-lt"/>
              </a:rPr>
              <a:t/>
            </a:r>
            <a:br>
              <a:rPr lang="ru-RU" sz="3200" dirty="0" smtClean="0">
                <a:solidFill>
                  <a:schemeClr val="bg2">
                    <a:lumMod val="25000"/>
                  </a:schemeClr>
                </a:solidFill>
                <a:latin typeface="+mn-lt"/>
              </a:rPr>
            </a:br>
            <a:endParaRPr lang="ru-RU" sz="3200" dirty="0">
              <a:solidFill>
                <a:schemeClr val="bg2">
                  <a:lumMod val="25000"/>
                </a:schemeClr>
              </a:solidFill>
              <a:latin typeface="+mn-lt"/>
            </a:endParaRPr>
          </a:p>
        </p:txBody>
      </p:sp>
      <p:pic>
        <p:nvPicPr>
          <p:cNvPr id="4" name="Рисунок 3" descr="завод 2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285984" y="3214686"/>
            <a:ext cx="5357850" cy="3024182"/>
          </a:xfrm>
          <a:prstGeom prst="rect">
            <a:avLst/>
          </a:prstGeom>
        </p:spPr>
      </p:pic>
      <p:sp>
        <p:nvSpPr>
          <p:cNvPr id="5" name="Управляющая кнопка: в начало 4">
            <a:hlinkClick r:id="" action="ppaction://hlinkshowjump?jump=previousslide" highlightClick="1"/>
          </p:cNvPr>
          <p:cNvSpPr/>
          <p:nvPr/>
        </p:nvSpPr>
        <p:spPr>
          <a:xfrm>
            <a:off x="8001024" y="6000768"/>
            <a:ext cx="785818" cy="500066"/>
          </a:xfrm>
          <a:prstGeom prst="actionButtonBeginning">
            <a:avLst/>
          </a:prstGeom>
          <a:solidFill>
            <a:schemeClr val="accent5"/>
          </a:solidFill>
          <a:ln>
            <a:solidFill>
              <a:schemeClr val="accent2">
                <a:lumMod val="75000"/>
              </a:schemeClr>
            </a:solidFill>
          </a:ln>
          <a:scene3d>
            <a:camera prst="orthographicFront"/>
            <a:lightRig rig="threePt" dir="t"/>
          </a:scene3d>
          <a:sp3d>
            <a:bevelT w="114300" prst="artDeco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</p:cSld>
  <p:clrMapOvr>
    <a:masterClrMapping/>
  </p:clrMapOvr>
  <p:transition advClick="0"/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кругленный прямоугольник 2"/>
          <p:cNvSpPr/>
          <p:nvPr/>
        </p:nvSpPr>
        <p:spPr>
          <a:xfrm>
            <a:off x="785786" y="642918"/>
            <a:ext cx="3528392" cy="720080"/>
          </a:xfrm>
          <a:prstGeom prst="roundRect">
            <a:avLst/>
          </a:prstGeom>
          <a:noFill/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 sz="3200" b="1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" name="Скругленный прямоугольник 3"/>
          <p:cNvSpPr/>
          <p:nvPr/>
        </p:nvSpPr>
        <p:spPr>
          <a:xfrm>
            <a:off x="785786" y="648618"/>
            <a:ext cx="3528392" cy="720080"/>
          </a:xfrm>
          <a:prstGeom prst="roundRect">
            <a:avLst/>
          </a:prstGeom>
          <a:solidFill>
            <a:srgbClr val="00B050"/>
          </a:solidFill>
          <a:ln>
            <a:solidFill>
              <a:srgbClr val="00B050"/>
            </a:solidFill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3200" b="1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Завтр</a:t>
            </a:r>
            <a:r>
              <a:rPr lang="ru-RU" sz="3200" b="1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а</a:t>
            </a:r>
            <a:r>
              <a:rPr lang="ru-RU" sz="3200" b="1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к</a:t>
            </a:r>
            <a:endParaRPr lang="ru-RU" sz="3200" b="1" dirty="0">
              <a:solidFill>
                <a:schemeClr val="bg1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5" name="Скругленный прямоугольник 4"/>
          <p:cNvSpPr/>
          <p:nvPr/>
        </p:nvSpPr>
        <p:spPr>
          <a:xfrm>
            <a:off x="785786" y="642918"/>
            <a:ext cx="3528392" cy="720080"/>
          </a:xfrm>
          <a:prstGeom prst="roundRect">
            <a:avLst/>
          </a:prstGeom>
          <a:solidFill>
            <a:schemeClr val="accent2">
              <a:lumMod val="75000"/>
            </a:schemeClr>
          </a:solidFill>
          <a:ln>
            <a:solidFill>
              <a:schemeClr val="accent2">
                <a:lumMod val="75000"/>
              </a:schemeClr>
            </a:solidFill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3200" b="1" dirty="0" err="1" smtClean="0">
                <a:latin typeface="Arial" pitchFamily="34" charset="0"/>
                <a:cs typeface="Arial" pitchFamily="34" charset="0"/>
              </a:rPr>
              <a:t>Завтр_к</a:t>
            </a:r>
            <a:endParaRPr lang="ru-RU" sz="3200" b="1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6" name="Скругленный прямоугольник 5"/>
          <p:cNvSpPr/>
          <p:nvPr/>
        </p:nvSpPr>
        <p:spPr>
          <a:xfrm>
            <a:off x="785786" y="642918"/>
            <a:ext cx="3528392" cy="720080"/>
          </a:xfrm>
          <a:prstGeom prst="roundRect">
            <a:avLst/>
          </a:prstGeom>
          <a:noFill/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 sz="3200" b="1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7" name="Скругленный прямоугольник 6"/>
          <p:cNvSpPr/>
          <p:nvPr/>
        </p:nvSpPr>
        <p:spPr>
          <a:xfrm>
            <a:off x="714348" y="1643050"/>
            <a:ext cx="3714776" cy="3357586"/>
          </a:xfrm>
          <a:prstGeom prst="roundRect">
            <a:avLst/>
          </a:prstGeom>
          <a:solidFill>
            <a:srgbClr val="00B050"/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r>
              <a:rPr lang="ru-RU" sz="2400" b="1" dirty="0" smtClean="0">
                <a:latin typeface="Arial" pitchFamily="34" charset="0"/>
                <a:cs typeface="Arial" pitchFamily="34" charset="0"/>
              </a:rPr>
              <a:t> </a:t>
            </a:r>
            <a:r>
              <a:rPr lang="ru-RU" sz="2800" b="1" dirty="0" smtClean="0">
                <a:latin typeface="Arial" pitchFamily="34" charset="0"/>
                <a:cs typeface="Arial" pitchFamily="34" charset="0"/>
              </a:rPr>
              <a:t>Пища,  предназначенная для утренней еды, еды до обеда.</a:t>
            </a:r>
            <a:endParaRPr lang="ru-RU" sz="2400" dirty="0"/>
          </a:p>
        </p:txBody>
      </p:sp>
      <p:sp>
        <p:nvSpPr>
          <p:cNvPr id="8" name="Скругленный прямоугольник 7"/>
          <p:cNvSpPr/>
          <p:nvPr/>
        </p:nvSpPr>
        <p:spPr>
          <a:xfrm>
            <a:off x="714348" y="1643050"/>
            <a:ext cx="3714776" cy="3357586"/>
          </a:xfrm>
          <a:prstGeom prst="roundRect">
            <a:avLst/>
          </a:prstGeom>
          <a:solidFill>
            <a:schemeClr val="bg2">
              <a:lumMod val="50000"/>
            </a:schemeClr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3200" b="1" dirty="0" smtClean="0">
                <a:latin typeface="Arial" pitchFamily="34" charset="0"/>
                <a:cs typeface="Arial" pitchFamily="34" charset="0"/>
              </a:rPr>
              <a:t>Лексическое значение</a:t>
            </a:r>
            <a:endParaRPr lang="ru-RU" sz="3200" b="1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9" name="Скругленный прямоугольник 8"/>
          <p:cNvSpPr/>
          <p:nvPr/>
        </p:nvSpPr>
        <p:spPr>
          <a:xfrm>
            <a:off x="714348" y="1643050"/>
            <a:ext cx="3714776" cy="3357586"/>
          </a:xfrm>
          <a:prstGeom prst="roundRect">
            <a:avLst/>
          </a:prstGeom>
          <a:noFill/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 sz="3200" b="1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1" name="Стрелка вправо 10">
            <a:hlinkClick r:id="" action="ppaction://hlinkshowjump?jump=nextslide"/>
          </p:cNvPr>
          <p:cNvSpPr/>
          <p:nvPr/>
        </p:nvSpPr>
        <p:spPr>
          <a:xfrm>
            <a:off x="6000760" y="5286388"/>
            <a:ext cx="2643206" cy="1143008"/>
          </a:xfrm>
          <a:prstGeom prst="rightArrow">
            <a:avLst/>
          </a:prstGeom>
          <a:solidFill>
            <a:schemeClr val="accent2"/>
          </a:solidFill>
          <a:scene3d>
            <a:camera prst="orthographicFront"/>
            <a:lightRig rig="threePt" dir="t"/>
          </a:scene3d>
          <a:sp3d>
            <a:bevelT w="114300" prst="artDeco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000" b="1" dirty="0" smtClean="0"/>
              <a:t>Этимология</a:t>
            </a:r>
            <a:endParaRPr lang="ru-RU" sz="2000" b="1" dirty="0"/>
          </a:p>
        </p:txBody>
      </p:sp>
      <p:sp>
        <p:nvSpPr>
          <p:cNvPr id="13" name="Горизонтальный свиток 12">
            <a:hlinkClick r:id="rId2" action="ppaction://hlinksldjump"/>
          </p:cNvPr>
          <p:cNvSpPr/>
          <p:nvPr/>
        </p:nvSpPr>
        <p:spPr>
          <a:xfrm>
            <a:off x="2857488" y="5143512"/>
            <a:ext cx="2500330" cy="1357322"/>
          </a:xfrm>
          <a:prstGeom prst="horizontalScroll">
            <a:avLst/>
          </a:prstGeom>
          <a:effectLst>
            <a:glow rad="139700">
              <a:schemeClr val="accent2">
                <a:satMod val="175000"/>
                <a:alpha val="40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3200" b="1" dirty="0" smtClean="0"/>
              <a:t>Задания</a:t>
            </a:r>
            <a:endParaRPr lang="ru-RU" sz="3200" b="1" dirty="0"/>
          </a:p>
        </p:txBody>
      </p:sp>
      <p:sp>
        <p:nvSpPr>
          <p:cNvPr id="14" name="Управляющая кнопка: домой 13">
            <a:hlinkClick r:id="rId3" action="ppaction://hlinksldjump" highlightClick="1"/>
          </p:cNvPr>
          <p:cNvSpPr/>
          <p:nvPr/>
        </p:nvSpPr>
        <p:spPr>
          <a:xfrm>
            <a:off x="1428728" y="5786454"/>
            <a:ext cx="642942" cy="714380"/>
          </a:xfrm>
          <a:prstGeom prst="actionButtonHome">
            <a:avLst/>
          </a:prstGeom>
          <a:solidFill>
            <a:schemeClr val="accent5"/>
          </a:solidFill>
          <a:ln>
            <a:solidFill>
              <a:schemeClr val="accent2">
                <a:lumMod val="75000"/>
              </a:schemeClr>
            </a:solidFill>
          </a:ln>
          <a:scene3d>
            <a:camera prst="orthographicFront"/>
            <a:lightRig rig="threePt" dir="t"/>
          </a:scene3d>
          <a:sp3d>
            <a:bevelT w="114300" prst="artDeco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15" name="Рисунок 14" descr="завтрак.jpg"/>
          <p:cNvPicPr>
            <a:picLocks noChangeAspect="1"/>
          </p:cNvPicPr>
          <p:nvPr/>
        </p:nvPicPr>
        <p:blipFill>
          <a:blip r:embed="rId4"/>
          <a:srcRect/>
          <a:stretch>
            <a:fillRect/>
          </a:stretch>
        </p:blipFill>
        <p:spPr>
          <a:xfrm>
            <a:off x="4643438" y="714356"/>
            <a:ext cx="4000528" cy="4071966"/>
          </a:xfrm>
          <a:prstGeom prst="rect">
            <a:avLst/>
          </a:prstGeom>
        </p:spPr>
      </p:pic>
    </p:spTree>
  </p:cSld>
  <p:clrMapOvr>
    <a:masterClrMapping/>
  </p:clrMapOvr>
  <p:transition advClick="0"/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9" presetClass="exit" presetSubtype="5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6" dur="500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strVal val="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5000">
                                          <p:val>
                                            <p:strVal val="0.92*ppt_h"/>
                                          </p:val>
                                        </p:tav>
                                        <p:tav tm="10000">
                                          <p:val>
                                            <p:strVal val="0.71*ppt_h"/>
                                          </p:val>
                                        </p:tav>
                                        <p:tav tm="15000">
                                          <p:val>
                                            <p:strVal val="0.38*ppt_h"/>
                                          </p:val>
                                        </p:tav>
                                        <p:tav tm="20000">
                                          <p:val>
                                            <p:fltVal val="0"/>
                                          </p:val>
                                        </p:tav>
                                        <p:tav tm="25000">
                                          <p:val>
                                            <p:strVal val="-0.38*ppt_h"/>
                                          </p:val>
                                        </p:tav>
                                        <p:tav tm="30000">
                                          <p:val>
                                            <p:strVal val="-0.71*ppt_h"/>
                                          </p:val>
                                        </p:tav>
                                        <p:tav tm="35000">
                                          <p:val>
                                            <p:strVal val="-0.92*ppt_h"/>
                                          </p:val>
                                        </p:tav>
                                        <p:tav tm="40000">
                                          <p:val>
                                            <p:strVal val="-ppt_h"/>
                                          </p:val>
                                        </p:tav>
                                        <p:tav tm="45000">
                                          <p:val>
                                            <p:strVal val="-0.92*ppt_h"/>
                                          </p:val>
                                        </p:tav>
                                        <p:tav tm="50000">
                                          <p:val>
                                            <p:strVal val="-0.71*ppt_h"/>
                                          </p:val>
                                        </p:tav>
                                        <p:tav tm="55000">
                                          <p:val>
                                            <p:strVal val="-0.38*ppt_h"/>
                                          </p:val>
                                        </p:tav>
                                        <p:tav tm="60000">
                                          <p:val>
                                            <p:fltVal val="0"/>
                                          </p:val>
                                        </p:tav>
                                        <p:tav tm="65000">
                                          <p:val>
                                            <p:strVal val="0.38*ppt_h"/>
                                          </p:val>
                                        </p:tav>
                                        <p:tav tm="70000">
                                          <p:val>
                                            <p:strVal val="0.71*ppt_h"/>
                                          </p:val>
                                        </p:tav>
                                        <p:tav tm="75000">
                                          <p:val>
                                            <p:strVal val="0.92*ppt_h"/>
                                          </p:val>
                                        </p:tav>
                                        <p:tav tm="80000">
                                          <p:val>
                                            <p:strVal val="ppt_h"/>
                                          </p:val>
                                        </p:tav>
                                        <p:tav tm="85000">
                                          <p:val>
                                            <p:strVal val="0.92*ppt_h"/>
                                          </p:val>
                                        </p:tav>
                                        <p:tav tm="90000">
                                          <p:val>
                                            <p:strVal val="0.71*ppt_h"/>
                                          </p:val>
                                        </p:tav>
                                        <p:tav tm="95000">
                                          <p:val>
                                            <p:strVal val="0.38*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9" presetClass="entr" presetSubtype="5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 fmla="#ppt_h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9" presetClass="exit" presetSubtype="5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16" dur="500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strVal val="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500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5000">
                                          <p:val>
                                            <p:strVal val="0.92*ppt_h"/>
                                          </p:val>
                                        </p:tav>
                                        <p:tav tm="10000">
                                          <p:val>
                                            <p:strVal val="0.71*ppt_h"/>
                                          </p:val>
                                        </p:tav>
                                        <p:tav tm="15000">
                                          <p:val>
                                            <p:strVal val="0.38*ppt_h"/>
                                          </p:val>
                                        </p:tav>
                                        <p:tav tm="20000">
                                          <p:val>
                                            <p:fltVal val="0"/>
                                          </p:val>
                                        </p:tav>
                                        <p:tav tm="25000">
                                          <p:val>
                                            <p:strVal val="-0.38*ppt_h"/>
                                          </p:val>
                                        </p:tav>
                                        <p:tav tm="30000">
                                          <p:val>
                                            <p:strVal val="-0.71*ppt_h"/>
                                          </p:val>
                                        </p:tav>
                                        <p:tav tm="35000">
                                          <p:val>
                                            <p:strVal val="-0.92*ppt_h"/>
                                          </p:val>
                                        </p:tav>
                                        <p:tav tm="40000">
                                          <p:val>
                                            <p:strVal val="-ppt_h"/>
                                          </p:val>
                                        </p:tav>
                                        <p:tav tm="45000">
                                          <p:val>
                                            <p:strVal val="-0.92*ppt_h"/>
                                          </p:val>
                                        </p:tav>
                                        <p:tav tm="50000">
                                          <p:val>
                                            <p:strVal val="-0.71*ppt_h"/>
                                          </p:val>
                                        </p:tav>
                                        <p:tav tm="55000">
                                          <p:val>
                                            <p:strVal val="-0.38*ppt_h"/>
                                          </p:val>
                                        </p:tav>
                                        <p:tav tm="60000">
                                          <p:val>
                                            <p:fltVal val="0"/>
                                          </p:val>
                                        </p:tav>
                                        <p:tav tm="65000">
                                          <p:val>
                                            <p:strVal val="0.38*ppt_h"/>
                                          </p:val>
                                        </p:tav>
                                        <p:tav tm="70000">
                                          <p:val>
                                            <p:strVal val="0.71*ppt_h"/>
                                          </p:val>
                                        </p:tav>
                                        <p:tav tm="75000">
                                          <p:val>
                                            <p:strVal val="0.92*ppt_h"/>
                                          </p:val>
                                        </p:tav>
                                        <p:tav tm="80000">
                                          <p:val>
                                            <p:strVal val="ppt_h"/>
                                          </p:val>
                                        </p:tav>
                                        <p:tav tm="85000">
                                          <p:val>
                                            <p:strVal val="0.92*ppt_h"/>
                                          </p:val>
                                        </p:tav>
                                        <p:tav tm="90000">
                                          <p:val>
                                            <p:strVal val="0.71*ppt_h"/>
                                          </p:val>
                                        </p:tav>
                                        <p:tav tm="95000">
                                          <p:val>
                                            <p:strVal val="0.38*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9" presetClass="entr" presetSubtype="5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 fmla="#ppt_h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"/>
                  </p:tgtEl>
                </p:cond>
              </p:nextCondLst>
            </p:seq>
            <p:seq concurrent="1" nextAc="seek">
              <p:cTn id="23" restart="whenNotActive" fill="hold" evtFilter="cancelBubble" nodeType="interactiveSeq">
                <p:stCondLst>
                  <p:cond evt="onClick" delay="0">
                    <p:tgtEl>
                      <p:spTgt spid="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4" fill="hold">
                      <p:stCondLst>
                        <p:cond delay="0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19" presetClass="exit" presetSubtype="5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27" dur="500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strVal val="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500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5000">
                                          <p:val>
                                            <p:strVal val="0.92*ppt_h"/>
                                          </p:val>
                                        </p:tav>
                                        <p:tav tm="10000">
                                          <p:val>
                                            <p:strVal val="0.71*ppt_h"/>
                                          </p:val>
                                        </p:tav>
                                        <p:tav tm="15000">
                                          <p:val>
                                            <p:strVal val="0.38*ppt_h"/>
                                          </p:val>
                                        </p:tav>
                                        <p:tav tm="20000">
                                          <p:val>
                                            <p:fltVal val="0"/>
                                          </p:val>
                                        </p:tav>
                                        <p:tav tm="25000">
                                          <p:val>
                                            <p:strVal val="-0.38*ppt_h"/>
                                          </p:val>
                                        </p:tav>
                                        <p:tav tm="30000">
                                          <p:val>
                                            <p:strVal val="-0.71*ppt_h"/>
                                          </p:val>
                                        </p:tav>
                                        <p:tav tm="35000">
                                          <p:val>
                                            <p:strVal val="-0.92*ppt_h"/>
                                          </p:val>
                                        </p:tav>
                                        <p:tav tm="40000">
                                          <p:val>
                                            <p:strVal val="-ppt_h"/>
                                          </p:val>
                                        </p:tav>
                                        <p:tav tm="45000">
                                          <p:val>
                                            <p:strVal val="-0.92*ppt_h"/>
                                          </p:val>
                                        </p:tav>
                                        <p:tav tm="50000">
                                          <p:val>
                                            <p:strVal val="-0.71*ppt_h"/>
                                          </p:val>
                                        </p:tav>
                                        <p:tav tm="55000">
                                          <p:val>
                                            <p:strVal val="-0.38*ppt_h"/>
                                          </p:val>
                                        </p:tav>
                                        <p:tav tm="60000">
                                          <p:val>
                                            <p:fltVal val="0"/>
                                          </p:val>
                                        </p:tav>
                                        <p:tav tm="65000">
                                          <p:val>
                                            <p:strVal val="0.38*ppt_h"/>
                                          </p:val>
                                        </p:tav>
                                        <p:tav tm="70000">
                                          <p:val>
                                            <p:strVal val="0.71*ppt_h"/>
                                          </p:val>
                                        </p:tav>
                                        <p:tav tm="75000">
                                          <p:val>
                                            <p:strVal val="0.92*ppt_h"/>
                                          </p:val>
                                        </p:tav>
                                        <p:tav tm="80000">
                                          <p:val>
                                            <p:strVal val="ppt_h"/>
                                          </p:val>
                                        </p:tav>
                                        <p:tav tm="85000">
                                          <p:val>
                                            <p:strVal val="0.92*ppt_h"/>
                                          </p:val>
                                        </p:tav>
                                        <p:tav tm="90000">
                                          <p:val>
                                            <p:strVal val="0.71*ppt_h"/>
                                          </p:val>
                                        </p:tav>
                                        <p:tav tm="95000">
                                          <p:val>
                                            <p:strVal val="0.38*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0" presetID="19" presetClass="entr" presetSubtype="5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 fmla="#ppt_h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19" presetClass="exit" presetSubtype="5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37" dur="500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strVal val="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500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5000">
                                          <p:val>
                                            <p:strVal val="0.92*ppt_h"/>
                                          </p:val>
                                        </p:tav>
                                        <p:tav tm="10000">
                                          <p:val>
                                            <p:strVal val="0.71*ppt_h"/>
                                          </p:val>
                                        </p:tav>
                                        <p:tav tm="15000">
                                          <p:val>
                                            <p:strVal val="0.38*ppt_h"/>
                                          </p:val>
                                        </p:tav>
                                        <p:tav tm="20000">
                                          <p:val>
                                            <p:fltVal val="0"/>
                                          </p:val>
                                        </p:tav>
                                        <p:tav tm="25000">
                                          <p:val>
                                            <p:strVal val="-0.38*ppt_h"/>
                                          </p:val>
                                        </p:tav>
                                        <p:tav tm="30000">
                                          <p:val>
                                            <p:strVal val="-0.71*ppt_h"/>
                                          </p:val>
                                        </p:tav>
                                        <p:tav tm="35000">
                                          <p:val>
                                            <p:strVal val="-0.92*ppt_h"/>
                                          </p:val>
                                        </p:tav>
                                        <p:tav tm="40000">
                                          <p:val>
                                            <p:strVal val="-ppt_h"/>
                                          </p:val>
                                        </p:tav>
                                        <p:tav tm="45000">
                                          <p:val>
                                            <p:strVal val="-0.92*ppt_h"/>
                                          </p:val>
                                        </p:tav>
                                        <p:tav tm="50000">
                                          <p:val>
                                            <p:strVal val="-0.71*ppt_h"/>
                                          </p:val>
                                        </p:tav>
                                        <p:tav tm="55000">
                                          <p:val>
                                            <p:strVal val="-0.38*ppt_h"/>
                                          </p:val>
                                        </p:tav>
                                        <p:tav tm="60000">
                                          <p:val>
                                            <p:fltVal val="0"/>
                                          </p:val>
                                        </p:tav>
                                        <p:tav tm="65000">
                                          <p:val>
                                            <p:strVal val="0.38*ppt_h"/>
                                          </p:val>
                                        </p:tav>
                                        <p:tav tm="70000">
                                          <p:val>
                                            <p:strVal val="0.71*ppt_h"/>
                                          </p:val>
                                        </p:tav>
                                        <p:tav tm="75000">
                                          <p:val>
                                            <p:strVal val="0.92*ppt_h"/>
                                          </p:val>
                                        </p:tav>
                                        <p:tav tm="80000">
                                          <p:val>
                                            <p:strVal val="ppt_h"/>
                                          </p:val>
                                        </p:tav>
                                        <p:tav tm="85000">
                                          <p:val>
                                            <p:strVal val="0.92*ppt_h"/>
                                          </p:val>
                                        </p:tav>
                                        <p:tav tm="90000">
                                          <p:val>
                                            <p:strVal val="0.71*ppt_h"/>
                                          </p:val>
                                        </p:tav>
                                        <p:tav tm="95000">
                                          <p:val>
                                            <p:strVal val="0.38*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0" presetID="19" presetClass="entr" presetSubtype="5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2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 fmla="#ppt_h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9"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928662" y="500042"/>
            <a:ext cx="7572428" cy="5214974"/>
          </a:xfrm>
        </p:spPr>
        <p:txBody>
          <a:bodyPr>
            <a:normAutofit fontScale="90000"/>
          </a:bodyPr>
          <a:lstStyle/>
          <a:p>
            <a:pPr algn="just"/>
            <a:r>
              <a:rPr lang="ru-RU" sz="2400" dirty="0" smtClean="0">
                <a:solidFill>
                  <a:schemeClr val="bg2">
                    <a:lumMod val="25000"/>
                  </a:schemeClr>
                </a:solidFill>
                <a:latin typeface="+mn-lt"/>
                <a:cs typeface="Arial" pitchFamily="34" charset="0"/>
              </a:rPr>
              <a:t>Чтобы приготовить еду, древним людям требовалось очень много времени. Для этого надо было заранее обработать тушу убитого животного, разжечь огонь и довести еду до готовности. Еда готовилась на завтра, на другое утро, ЗА УТРО, и называлась поэтому ЗАВТРАКОМ. С рассветом надо было идти на добычу новой пищи, на поиски ягод, корешков растений. Некогда было ждать, когда приготовится еда, да и не надо было. Завтрак был готов с вечера. Его готовили заранее. Сейчас всё изменилось, а слово осталось. Завтрак теперь можно приготовить за десять минут. Утром! И сегодня же, тут же его съесть. </a:t>
            </a:r>
            <a:br>
              <a:rPr lang="ru-RU" sz="2400" dirty="0" smtClean="0">
                <a:solidFill>
                  <a:schemeClr val="bg2">
                    <a:lumMod val="25000"/>
                  </a:schemeClr>
                </a:solidFill>
                <a:latin typeface="+mn-lt"/>
                <a:cs typeface="Arial" pitchFamily="34" charset="0"/>
              </a:rPr>
            </a:br>
            <a:r>
              <a:rPr lang="ru-RU" sz="2400" dirty="0" smtClean="0">
                <a:solidFill>
                  <a:schemeClr val="bg2">
                    <a:lumMod val="25000"/>
                  </a:schemeClr>
                </a:solidFill>
                <a:latin typeface="+mn-lt"/>
                <a:cs typeface="Arial" pitchFamily="34" charset="0"/>
              </a:rPr>
              <a:t>Но всё равно он – ЗАВТРАК! </a:t>
            </a:r>
            <a:br>
              <a:rPr lang="ru-RU" sz="2400" dirty="0" smtClean="0">
                <a:solidFill>
                  <a:schemeClr val="bg2">
                    <a:lumMod val="25000"/>
                  </a:schemeClr>
                </a:solidFill>
                <a:latin typeface="+mn-lt"/>
                <a:cs typeface="Arial" pitchFamily="34" charset="0"/>
              </a:rPr>
            </a:br>
            <a:r>
              <a:rPr lang="ru-RU" sz="2400" dirty="0" smtClean="0">
                <a:solidFill>
                  <a:schemeClr val="bg2">
                    <a:lumMod val="25000"/>
                  </a:schemeClr>
                </a:solidFill>
                <a:latin typeface="+mn-lt"/>
                <a:cs typeface="Arial" pitchFamily="34" charset="0"/>
              </a:rPr>
              <a:t>ЗАВТРАК – ЗАВТРА = «еда на другое утро, на завтра».</a:t>
            </a:r>
            <a:r>
              <a:rPr lang="ru-RU" sz="2400" dirty="0" smtClean="0">
                <a:solidFill>
                  <a:schemeClr val="bg2">
                    <a:lumMod val="25000"/>
                  </a:schemeClr>
                </a:solidFill>
                <a:latin typeface="+mn-lt"/>
              </a:rPr>
              <a:t/>
            </a:r>
            <a:br>
              <a:rPr lang="ru-RU" sz="2400" dirty="0" smtClean="0">
                <a:solidFill>
                  <a:schemeClr val="bg2">
                    <a:lumMod val="25000"/>
                  </a:schemeClr>
                </a:solidFill>
                <a:latin typeface="+mn-lt"/>
              </a:rPr>
            </a:br>
            <a:endParaRPr lang="ru-RU" sz="2400" dirty="0">
              <a:solidFill>
                <a:schemeClr val="bg2">
                  <a:lumMod val="25000"/>
                </a:schemeClr>
              </a:solidFill>
              <a:latin typeface="+mn-lt"/>
            </a:endParaRPr>
          </a:p>
        </p:txBody>
      </p:sp>
      <p:sp>
        <p:nvSpPr>
          <p:cNvPr id="5" name="Управляющая кнопка: в начало 4">
            <a:hlinkClick r:id="" action="ppaction://hlinkshowjump?jump=previousslide" highlightClick="1"/>
          </p:cNvPr>
          <p:cNvSpPr/>
          <p:nvPr/>
        </p:nvSpPr>
        <p:spPr>
          <a:xfrm>
            <a:off x="8001024" y="6000768"/>
            <a:ext cx="785818" cy="500066"/>
          </a:xfrm>
          <a:prstGeom prst="actionButtonBeginning">
            <a:avLst/>
          </a:prstGeom>
          <a:solidFill>
            <a:schemeClr val="accent5"/>
          </a:solidFill>
          <a:ln>
            <a:solidFill>
              <a:schemeClr val="accent2">
                <a:lumMod val="75000"/>
              </a:schemeClr>
            </a:solidFill>
          </a:ln>
          <a:scene3d>
            <a:camera prst="orthographicFront"/>
            <a:lightRig rig="threePt" dir="t"/>
          </a:scene3d>
          <a:sp3d>
            <a:bevelT w="114300" prst="artDeco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</p:cSld>
  <p:clrMapOvr>
    <a:masterClrMapping/>
  </p:clrMapOvr>
  <p:transition advClick="0"/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кругленный прямоугольник 2"/>
          <p:cNvSpPr/>
          <p:nvPr/>
        </p:nvSpPr>
        <p:spPr>
          <a:xfrm>
            <a:off x="785786" y="642918"/>
            <a:ext cx="3528392" cy="720080"/>
          </a:xfrm>
          <a:prstGeom prst="roundRect">
            <a:avLst/>
          </a:prstGeom>
          <a:noFill/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 sz="3200" b="1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" name="Скругленный прямоугольник 3"/>
          <p:cNvSpPr/>
          <p:nvPr/>
        </p:nvSpPr>
        <p:spPr>
          <a:xfrm>
            <a:off x="785786" y="648618"/>
            <a:ext cx="3528392" cy="720080"/>
          </a:xfrm>
          <a:prstGeom prst="roundRect">
            <a:avLst/>
          </a:prstGeom>
          <a:solidFill>
            <a:srgbClr val="00B050"/>
          </a:solidFill>
          <a:ln>
            <a:solidFill>
              <a:srgbClr val="00B050"/>
            </a:solidFill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3200" b="1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З</a:t>
            </a:r>
            <a:r>
              <a:rPr lang="ru-RU" sz="3200" b="1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а</a:t>
            </a:r>
            <a:r>
              <a:rPr lang="ru-RU" sz="3200" b="1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ря</a:t>
            </a:r>
            <a:endParaRPr lang="ru-RU" sz="3200" b="1" dirty="0">
              <a:solidFill>
                <a:schemeClr val="bg1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5" name="Скругленный прямоугольник 4"/>
          <p:cNvSpPr/>
          <p:nvPr/>
        </p:nvSpPr>
        <p:spPr>
          <a:xfrm>
            <a:off x="785786" y="642918"/>
            <a:ext cx="3528392" cy="720080"/>
          </a:xfrm>
          <a:prstGeom prst="roundRect">
            <a:avLst/>
          </a:prstGeom>
          <a:solidFill>
            <a:schemeClr val="accent2">
              <a:lumMod val="75000"/>
            </a:schemeClr>
          </a:solidFill>
          <a:ln>
            <a:solidFill>
              <a:schemeClr val="accent2">
                <a:lumMod val="75000"/>
              </a:schemeClr>
            </a:solidFill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3200" b="1" dirty="0" err="1" smtClean="0">
                <a:latin typeface="Arial" pitchFamily="34" charset="0"/>
                <a:cs typeface="Arial" pitchFamily="34" charset="0"/>
              </a:rPr>
              <a:t>З_ря</a:t>
            </a:r>
            <a:endParaRPr lang="ru-RU" sz="3200" b="1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6" name="Скругленный прямоугольник 5"/>
          <p:cNvSpPr/>
          <p:nvPr/>
        </p:nvSpPr>
        <p:spPr>
          <a:xfrm>
            <a:off x="785786" y="642918"/>
            <a:ext cx="3528392" cy="720080"/>
          </a:xfrm>
          <a:prstGeom prst="roundRect">
            <a:avLst/>
          </a:prstGeom>
          <a:noFill/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 sz="3200" b="1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7" name="Скругленный прямоугольник 6"/>
          <p:cNvSpPr/>
          <p:nvPr/>
        </p:nvSpPr>
        <p:spPr>
          <a:xfrm>
            <a:off x="714348" y="1643050"/>
            <a:ext cx="3714776" cy="3357586"/>
          </a:xfrm>
          <a:prstGeom prst="roundRect">
            <a:avLst/>
          </a:prstGeom>
          <a:solidFill>
            <a:srgbClr val="00B050"/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r>
              <a:rPr lang="ru-RU" sz="2800" b="1" dirty="0" smtClean="0">
                <a:latin typeface="Arial" pitchFamily="34" charset="0"/>
                <a:cs typeface="Arial" pitchFamily="34" charset="0"/>
              </a:rPr>
              <a:t> Яркое освещение горизонта перед восходом или после захода солнца.</a:t>
            </a:r>
            <a:endParaRPr lang="ru-RU" sz="2800" dirty="0"/>
          </a:p>
        </p:txBody>
      </p:sp>
      <p:sp>
        <p:nvSpPr>
          <p:cNvPr id="8" name="Скругленный прямоугольник 7"/>
          <p:cNvSpPr/>
          <p:nvPr/>
        </p:nvSpPr>
        <p:spPr>
          <a:xfrm>
            <a:off x="714348" y="1643050"/>
            <a:ext cx="3714776" cy="3357586"/>
          </a:xfrm>
          <a:prstGeom prst="roundRect">
            <a:avLst/>
          </a:prstGeom>
          <a:solidFill>
            <a:schemeClr val="bg2">
              <a:lumMod val="50000"/>
            </a:schemeClr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3200" b="1" dirty="0" smtClean="0">
                <a:latin typeface="Arial" pitchFamily="34" charset="0"/>
                <a:cs typeface="Arial" pitchFamily="34" charset="0"/>
              </a:rPr>
              <a:t>Лексическое значение</a:t>
            </a:r>
            <a:endParaRPr lang="ru-RU" sz="3200" b="1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9" name="Скругленный прямоугольник 8"/>
          <p:cNvSpPr/>
          <p:nvPr/>
        </p:nvSpPr>
        <p:spPr>
          <a:xfrm>
            <a:off x="714348" y="1643050"/>
            <a:ext cx="3714776" cy="3357586"/>
          </a:xfrm>
          <a:prstGeom prst="roundRect">
            <a:avLst/>
          </a:prstGeom>
          <a:noFill/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 sz="3200" b="1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1" name="Стрелка вправо 10">
            <a:hlinkClick r:id="" action="ppaction://hlinkshowjump?jump=nextslide"/>
          </p:cNvPr>
          <p:cNvSpPr/>
          <p:nvPr/>
        </p:nvSpPr>
        <p:spPr>
          <a:xfrm>
            <a:off x="6000760" y="5286388"/>
            <a:ext cx="2643206" cy="1143008"/>
          </a:xfrm>
          <a:prstGeom prst="rightArrow">
            <a:avLst/>
          </a:prstGeom>
          <a:solidFill>
            <a:schemeClr val="accent2"/>
          </a:solidFill>
          <a:scene3d>
            <a:camera prst="orthographicFront"/>
            <a:lightRig rig="threePt" dir="t"/>
          </a:scene3d>
          <a:sp3d>
            <a:bevelT w="114300" prst="artDeco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000" b="1" dirty="0" smtClean="0"/>
              <a:t>Этимология</a:t>
            </a:r>
            <a:endParaRPr lang="ru-RU" sz="2000" b="1" dirty="0"/>
          </a:p>
        </p:txBody>
      </p:sp>
      <p:sp>
        <p:nvSpPr>
          <p:cNvPr id="13" name="Горизонтальный свиток 12">
            <a:hlinkClick r:id="rId2" action="ppaction://hlinksldjump"/>
          </p:cNvPr>
          <p:cNvSpPr/>
          <p:nvPr/>
        </p:nvSpPr>
        <p:spPr>
          <a:xfrm>
            <a:off x="2857488" y="5143512"/>
            <a:ext cx="2500330" cy="1357322"/>
          </a:xfrm>
          <a:prstGeom prst="horizontalScroll">
            <a:avLst/>
          </a:prstGeom>
          <a:effectLst>
            <a:glow rad="139700">
              <a:schemeClr val="accent2">
                <a:satMod val="175000"/>
                <a:alpha val="40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3200" b="1" dirty="0" smtClean="0"/>
              <a:t>Задания</a:t>
            </a:r>
            <a:endParaRPr lang="ru-RU" sz="3200" b="1" dirty="0"/>
          </a:p>
        </p:txBody>
      </p:sp>
      <p:sp>
        <p:nvSpPr>
          <p:cNvPr id="14" name="Управляющая кнопка: домой 13">
            <a:hlinkClick r:id="rId3" action="ppaction://hlinksldjump" highlightClick="1"/>
          </p:cNvPr>
          <p:cNvSpPr/>
          <p:nvPr/>
        </p:nvSpPr>
        <p:spPr>
          <a:xfrm>
            <a:off x="1428728" y="5786454"/>
            <a:ext cx="642942" cy="714380"/>
          </a:xfrm>
          <a:prstGeom prst="actionButtonHome">
            <a:avLst/>
          </a:prstGeom>
          <a:solidFill>
            <a:schemeClr val="accent5"/>
          </a:solidFill>
          <a:ln>
            <a:solidFill>
              <a:schemeClr val="accent2">
                <a:lumMod val="75000"/>
              </a:schemeClr>
            </a:solidFill>
          </a:ln>
          <a:scene3d>
            <a:camera prst="orthographicFront"/>
            <a:lightRig rig="threePt" dir="t"/>
          </a:scene3d>
          <a:sp3d>
            <a:bevelT w="114300" prst="artDeco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16" name="Рисунок 15" descr="заря.jpg"/>
          <p:cNvPicPr>
            <a:picLocks noChangeAspect="1"/>
          </p:cNvPicPr>
          <p:nvPr/>
        </p:nvPicPr>
        <p:blipFill>
          <a:blip r:embed="rId4"/>
          <a:srcRect/>
          <a:stretch>
            <a:fillRect/>
          </a:stretch>
        </p:blipFill>
        <p:spPr>
          <a:xfrm>
            <a:off x="4643438" y="714356"/>
            <a:ext cx="3929090" cy="4214842"/>
          </a:xfrm>
          <a:prstGeom prst="rect">
            <a:avLst/>
          </a:prstGeom>
        </p:spPr>
      </p:pic>
    </p:spTree>
  </p:cSld>
  <p:clrMapOvr>
    <a:masterClrMapping/>
  </p:clrMapOvr>
  <p:transition advClick="0"/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9" presetClass="exit" presetSubtype="5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6" dur="500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strVal val="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5000">
                                          <p:val>
                                            <p:strVal val="0.92*ppt_h"/>
                                          </p:val>
                                        </p:tav>
                                        <p:tav tm="10000">
                                          <p:val>
                                            <p:strVal val="0.71*ppt_h"/>
                                          </p:val>
                                        </p:tav>
                                        <p:tav tm="15000">
                                          <p:val>
                                            <p:strVal val="0.38*ppt_h"/>
                                          </p:val>
                                        </p:tav>
                                        <p:tav tm="20000">
                                          <p:val>
                                            <p:fltVal val="0"/>
                                          </p:val>
                                        </p:tav>
                                        <p:tav tm="25000">
                                          <p:val>
                                            <p:strVal val="-0.38*ppt_h"/>
                                          </p:val>
                                        </p:tav>
                                        <p:tav tm="30000">
                                          <p:val>
                                            <p:strVal val="-0.71*ppt_h"/>
                                          </p:val>
                                        </p:tav>
                                        <p:tav tm="35000">
                                          <p:val>
                                            <p:strVal val="-0.92*ppt_h"/>
                                          </p:val>
                                        </p:tav>
                                        <p:tav tm="40000">
                                          <p:val>
                                            <p:strVal val="-ppt_h"/>
                                          </p:val>
                                        </p:tav>
                                        <p:tav tm="45000">
                                          <p:val>
                                            <p:strVal val="-0.92*ppt_h"/>
                                          </p:val>
                                        </p:tav>
                                        <p:tav tm="50000">
                                          <p:val>
                                            <p:strVal val="-0.71*ppt_h"/>
                                          </p:val>
                                        </p:tav>
                                        <p:tav tm="55000">
                                          <p:val>
                                            <p:strVal val="-0.38*ppt_h"/>
                                          </p:val>
                                        </p:tav>
                                        <p:tav tm="60000">
                                          <p:val>
                                            <p:fltVal val="0"/>
                                          </p:val>
                                        </p:tav>
                                        <p:tav tm="65000">
                                          <p:val>
                                            <p:strVal val="0.38*ppt_h"/>
                                          </p:val>
                                        </p:tav>
                                        <p:tav tm="70000">
                                          <p:val>
                                            <p:strVal val="0.71*ppt_h"/>
                                          </p:val>
                                        </p:tav>
                                        <p:tav tm="75000">
                                          <p:val>
                                            <p:strVal val="0.92*ppt_h"/>
                                          </p:val>
                                        </p:tav>
                                        <p:tav tm="80000">
                                          <p:val>
                                            <p:strVal val="ppt_h"/>
                                          </p:val>
                                        </p:tav>
                                        <p:tav tm="85000">
                                          <p:val>
                                            <p:strVal val="0.92*ppt_h"/>
                                          </p:val>
                                        </p:tav>
                                        <p:tav tm="90000">
                                          <p:val>
                                            <p:strVal val="0.71*ppt_h"/>
                                          </p:val>
                                        </p:tav>
                                        <p:tav tm="95000">
                                          <p:val>
                                            <p:strVal val="0.38*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9" presetClass="entr" presetSubtype="5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 fmla="#ppt_h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9" presetClass="exit" presetSubtype="5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16" dur="500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strVal val="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500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5000">
                                          <p:val>
                                            <p:strVal val="0.92*ppt_h"/>
                                          </p:val>
                                        </p:tav>
                                        <p:tav tm="10000">
                                          <p:val>
                                            <p:strVal val="0.71*ppt_h"/>
                                          </p:val>
                                        </p:tav>
                                        <p:tav tm="15000">
                                          <p:val>
                                            <p:strVal val="0.38*ppt_h"/>
                                          </p:val>
                                        </p:tav>
                                        <p:tav tm="20000">
                                          <p:val>
                                            <p:fltVal val="0"/>
                                          </p:val>
                                        </p:tav>
                                        <p:tav tm="25000">
                                          <p:val>
                                            <p:strVal val="-0.38*ppt_h"/>
                                          </p:val>
                                        </p:tav>
                                        <p:tav tm="30000">
                                          <p:val>
                                            <p:strVal val="-0.71*ppt_h"/>
                                          </p:val>
                                        </p:tav>
                                        <p:tav tm="35000">
                                          <p:val>
                                            <p:strVal val="-0.92*ppt_h"/>
                                          </p:val>
                                        </p:tav>
                                        <p:tav tm="40000">
                                          <p:val>
                                            <p:strVal val="-ppt_h"/>
                                          </p:val>
                                        </p:tav>
                                        <p:tav tm="45000">
                                          <p:val>
                                            <p:strVal val="-0.92*ppt_h"/>
                                          </p:val>
                                        </p:tav>
                                        <p:tav tm="50000">
                                          <p:val>
                                            <p:strVal val="-0.71*ppt_h"/>
                                          </p:val>
                                        </p:tav>
                                        <p:tav tm="55000">
                                          <p:val>
                                            <p:strVal val="-0.38*ppt_h"/>
                                          </p:val>
                                        </p:tav>
                                        <p:tav tm="60000">
                                          <p:val>
                                            <p:fltVal val="0"/>
                                          </p:val>
                                        </p:tav>
                                        <p:tav tm="65000">
                                          <p:val>
                                            <p:strVal val="0.38*ppt_h"/>
                                          </p:val>
                                        </p:tav>
                                        <p:tav tm="70000">
                                          <p:val>
                                            <p:strVal val="0.71*ppt_h"/>
                                          </p:val>
                                        </p:tav>
                                        <p:tav tm="75000">
                                          <p:val>
                                            <p:strVal val="0.92*ppt_h"/>
                                          </p:val>
                                        </p:tav>
                                        <p:tav tm="80000">
                                          <p:val>
                                            <p:strVal val="ppt_h"/>
                                          </p:val>
                                        </p:tav>
                                        <p:tav tm="85000">
                                          <p:val>
                                            <p:strVal val="0.92*ppt_h"/>
                                          </p:val>
                                        </p:tav>
                                        <p:tav tm="90000">
                                          <p:val>
                                            <p:strVal val="0.71*ppt_h"/>
                                          </p:val>
                                        </p:tav>
                                        <p:tav tm="95000">
                                          <p:val>
                                            <p:strVal val="0.38*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9" presetClass="entr" presetSubtype="5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 fmla="#ppt_h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"/>
                  </p:tgtEl>
                </p:cond>
              </p:nextCondLst>
            </p:seq>
            <p:seq concurrent="1" nextAc="seek">
              <p:cTn id="23" restart="whenNotActive" fill="hold" evtFilter="cancelBubble" nodeType="interactiveSeq">
                <p:stCondLst>
                  <p:cond evt="onClick" delay="0">
                    <p:tgtEl>
                      <p:spTgt spid="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4" fill="hold">
                      <p:stCondLst>
                        <p:cond delay="0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19" presetClass="exit" presetSubtype="5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27" dur="500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strVal val="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500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5000">
                                          <p:val>
                                            <p:strVal val="0.92*ppt_h"/>
                                          </p:val>
                                        </p:tav>
                                        <p:tav tm="10000">
                                          <p:val>
                                            <p:strVal val="0.71*ppt_h"/>
                                          </p:val>
                                        </p:tav>
                                        <p:tav tm="15000">
                                          <p:val>
                                            <p:strVal val="0.38*ppt_h"/>
                                          </p:val>
                                        </p:tav>
                                        <p:tav tm="20000">
                                          <p:val>
                                            <p:fltVal val="0"/>
                                          </p:val>
                                        </p:tav>
                                        <p:tav tm="25000">
                                          <p:val>
                                            <p:strVal val="-0.38*ppt_h"/>
                                          </p:val>
                                        </p:tav>
                                        <p:tav tm="30000">
                                          <p:val>
                                            <p:strVal val="-0.71*ppt_h"/>
                                          </p:val>
                                        </p:tav>
                                        <p:tav tm="35000">
                                          <p:val>
                                            <p:strVal val="-0.92*ppt_h"/>
                                          </p:val>
                                        </p:tav>
                                        <p:tav tm="40000">
                                          <p:val>
                                            <p:strVal val="-ppt_h"/>
                                          </p:val>
                                        </p:tav>
                                        <p:tav tm="45000">
                                          <p:val>
                                            <p:strVal val="-0.92*ppt_h"/>
                                          </p:val>
                                        </p:tav>
                                        <p:tav tm="50000">
                                          <p:val>
                                            <p:strVal val="-0.71*ppt_h"/>
                                          </p:val>
                                        </p:tav>
                                        <p:tav tm="55000">
                                          <p:val>
                                            <p:strVal val="-0.38*ppt_h"/>
                                          </p:val>
                                        </p:tav>
                                        <p:tav tm="60000">
                                          <p:val>
                                            <p:fltVal val="0"/>
                                          </p:val>
                                        </p:tav>
                                        <p:tav tm="65000">
                                          <p:val>
                                            <p:strVal val="0.38*ppt_h"/>
                                          </p:val>
                                        </p:tav>
                                        <p:tav tm="70000">
                                          <p:val>
                                            <p:strVal val="0.71*ppt_h"/>
                                          </p:val>
                                        </p:tav>
                                        <p:tav tm="75000">
                                          <p:val>
                                            <p:strVal val="0.92*ppt_h"/>
                                          </p:val>
                                        </p:tav>
                                        <p:tav tm="80000">
                                          <p:val>
                                            <p:strVal val="ppt_h"/>
                                          </p:val>
                                        </p:tav>
                                        <p:tav tm="85000">
                                          <p:val>
                                            <p:strVal val="0.92*ppt_h"/>
                                          </p:val>
                                        </p:tav>
                                        <p:tav tm="90000">
                                          <p:val>
                                            <p:strVal val="0.71*ppt_h"/>
                                          </p:val>
                                        </p:tav>
                                        <p:tav tm="95000">
                                          <p:val>
                                            <p:strVal val="0.38*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0" presetID="19" presetClass="entr" presetSubtype="5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 fmla="#ppt_h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19" presetClass="exit" presetSubtype="5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37" dur="500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strVal val="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500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5000">
                                          <p:val>
                                            <p:strVal val="0.92*ppt_h"/>
                                          </p:val>
                                        </p:tav>
                                        <p:tav tm="10000">
                                          <p:val>
                                            <p:strVal val="0.71*ppt_h"/>
                                          </p:val>
                                        </p:tav>
                                        <p:tav tm="15000">
                                          <p:val>
                                            <p:strVal val="0.38*ppt_h"/>
                                          </p:val>
                                        </p:tav>
                                        <p:tav tm="20000">
                                          <p:val>
                                            <p:fltVal val="0"/>
                                          </p:val>
                                        </p:tav>
                                        <p:tav tm="25000">
                                          <p:val>
                                            <p:strVal val="-0.38*ppt_h"/>
                                          </p:val>
                                        </p:tav>
                                        <p:tav tm="30000">
                                          <p:val>
                                            <p:strVal val="-0.71*ppt_h"/>
                                          </p:val>
                                        </p:tav>
                                        <p:tav tm="35000">
                                          <p:val>
                                            <p:strVal val="-0.92*ppt_h"/>
                                          </p:val>
                                        </p:tav>
                                        <p:tav tm="40000">
                                          <p:val>
                                            <p:strVal val="-ppt_h"/>
                                          </p:val>
                                        </p:tav>
                                        <p:tav tm="45000">
                                          <p:val>
                                            <p:strVal val="-0.92*ppt_h"/>
                                          </p:val>
                                        </p:tav>
                                        <p:tav tm="50000">
                                          <p:val>
                                            <p:strVal val="-0.71*ppt_h"/>
                                          </p:val>
                                        </p:tav>
                                        <p:tav tm="55000">
                                          <p:val>
                                            <p:strVal val="-0.38*ppt_h"/>
                                          </p:val>
                                        </p:tav>
                                        <p:tav tm="60000">
                                          <p:val>
                                            <p:fltVal val="0"/>
                                          </p:val>
                                        </p:tav>
                                        <p:tav tm="65000">
                                          <p:val>
                                            <p:strVal val="0.38*ppt_h"/>
                                          </p:val>
                                        </p:tav>
                                        <p:tav tm="70000">
                                          <p:val>
                                            <p:strVal val="0.71*ppt_h"/>
                                          </p:val>
                                        </p:tav>
                                        <p:tav tm="75000">
                                          <p:val>
                                            <p:strVal val="0.92*ppt_h"/>
                                          </p:val>
                                        </p:tav>
                                        <p:tav tm="80000">
                                          <p:val>
                                            <p:strVal val="ppt_h"/>
                                          </p:val>
                                        </p:tav>
                                        <p:tav tm="85000">
                                          <p:val>
                                            <p:strVal val="0.92*ppt_h"/>
                                          </p:val>
                                        </p:tav>
                                        <p:tav tm="90000">
                                          <p:val>
                                            <p:strVal val="0.71*ppt_h"/>
                                          </p:val>
                                        </p:tav>
                                        <p:tav tm="95000">
                                          <p:val>
                                            <p:strVal val="0.38*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0" presetID="19" presetClass="entr" presetSubtype="5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2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 fmla="#ppt_h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9"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57224" y="428604"/>
            <a:ext cx="7572428" cy="2143140"/>
          </a:xfrm>
        </p:spPr>
        <p:txBody>
          <a:bodyPr>
            <a:normAutofit/>
          </a:bodyPr>
          <a:lstStyle/>
          <a:p>
            <a:pPr algn="just"/>
            <a:r>
              <a:rPr lang="ru-RU" sz="2400" dirty="0" smtClean="0">
                <a:solidFill>
                  <a:schemeClr val="bg2">
                    <a:lumMod val="25000"/>
                  </a:schemeClr>
                </a:solidFill>
                <a:latin typeface="+mn-lt"/>
                <a:cs typeface="Arial" pitchFamily="34" charset="0"/>
              </a:rPr>
              <a:t>Происходит от </a:t>
            </a:r>
            <a:r>
              <a:rPr lang="ru-RU" sz="2400" dirty="0" err="1" smtClean="0">
                <a:solidFill>
                  <a:schemeClr val="bg2">
                    <a:lumMod val="25000"/>
                  </a:schemeClr>
                </a:solidFill>
                <a:latin typeface="+mn-lt"/>
                <a:cs typeface="Arial" pitchFamily="34" charset="0"/>
              </a:rPr>
              <a:t>праслав</a:t>
            </a:r>
            <a:r>
              <a:rPr lang="ru-RU" sz="2400" dirty="0" smtClean="0">
                <a:solidFill>
                  <a:schemeClr val="bg2">
                    <a:lumMod val="25000"/>
                  </a:schemeClr>
                </a:solidFill>
                <a:latin typeface="+mn-lt"/>
                <a:cs typeface="Arial" pitchFamily="34" charset="0"/>
              </a:rPr>
              <a:t>., </a:t>
            </a:r>
            <a:r>
              <a:rPr lang="ru-RU" sz="2400" dirty="0" err="1" smtClean="0">
                <a:solidFill>
                  <a:schemeClr val="bg2">
                    <a:lumMod val="25000"/>
                  </a:schemeClr>
                </a:solidFill>
                <a:latin typeface="+mn-lt"/>
                <a:cs typeface="Arial" pitchFamily="34" charset="0"/>
              </a:rPr>
              <a:t>от</a:t>
            </a:r>
            <a:r>
              <a:rPr lang="ru-RU" sz="2400" dirty="0" smtClean="0">
                <a:solidFill>
                  <a:schemeClr val="bg2">
                    <a:lumMod val="25000"/>
                  </a:schemeClr>
                </a:solidFill>
                <a:latin typeface="+mn-lt"/>
                <a:cs typeface="Arial" pitchFamily="34" charset="0"/>
              </a:rPr>
              <a:t> которого в числе прочего произошли: </a:t>
            </a:r>
            <a:r>
              <a:rPr lang="ru-RU" sz="2400" dirty="0" err="1" smtClean="0">
                <a:solidFill>
                  <a:schemeClr val="bg2">
                    <a:lumMod val="25000"/>
                  </a:schemeClr>
                </a:solidFill>
                <a:latin typeface="+mn-lt"/>
                <a:cs typeface="Arial" pitchFamily="34" charset="0"/>
              </a:rPr>
              <a:t>ст.-слав</a:t>
            </a:r>
            <a:r>
              <a:rPr lang="ru-RU" sz="2400" dirty="0" smtClean="0">
                <a:solidFill>
                  <a:schemeClr val="bg2">
                    <a:lumMod val="25000"/>
                  </a:schemeClr>
                </a:solidFill>
                <a:latin typeface="+mn-lt"/>
                <a:cs typeface="Arial" pitchFamily="34" charset="0"/>
              </a:rPr>
              <a:t>. </a:t>
            </a:r>
            <a:r>
              <a:rPr lang="ru-RU" sz="2400" dirty="0" err="1" smtClean="0">
                <a:solidFill>
                  <a:schemeClr val="bg2">
                    <a:lumMod val="25000"/>
                  </a:schemeClr>
                </a:solidFill>
                <a:latin typeface="+mn-lt"/>
                <a:cs typeface="Arial" pitchFamily="34" charset="0"/>
              </a:rPr>
              <a:t>зарІА</a:t>
            </a:r>
            <a:r>
              <a:rPr lang="ru-RU" sz="2400" dirty="0" smtClean="0">
                <a:solidFill>
                  <a:schemeClr val="bg2">
                    <a:lumMod val="25000"/>
                  </a:schemeClr>
                </a:solidFill>
                <a:latin typeface="+mn-lt"/>
                <a:cs typeface="Arial" pitchFamily="34" charset="0"/>
              </a:rPr>
              <a:t> наряду с </a:t>
            </a:r>
            <a:r>
              <a:rPr lang="ru-RU" sz="2400" dirty="0" err="1" smtClean="0">
                <a:solidFill>
                  <a:schemeClr val="bg2">
                    <a:lumMod val="25000"/>
                  </a:schemeClr>
                </a:solidFill>
                <a:latin typeface="+mn-lt"/>
                <a:cs typeface="Arial" pitchFamily="34" charset="0"/>
              </a:rPr>
              <a:t>зорІА</a:t>
            </a:r>
            <a:r>
              <a:rPr lang="ru-RU" sz="2400" dirty="0" smtClean="0">
                <a:solidFill>
                  <a:schemeClr val="bg2">
                    <a:lumMod val="25000"/>
                  </a:schemeClr>
                </a:solidFill>
                <a:latin typeface="+mn-lt"/>
                <a:cs typeface="Arial" pitchFamily="34" charset="0"/>
              </a:rPr>
              <a:t> (</a:t>
            </a:r>
            <a:r>
              <a:rPr lang="ru-RU" sz="2400" dirty="0" err="1" smtClean="0">
                <a:solidFill>
                  <a:schemeClr val="bg2">
                    <a:lumMod val="25000"/>
                  </a:schemeClr>
                </a:solidFill>
                <a:latin typeface="+mn-lt"/>
                <a:cs typeface="Arial" pitchFamily="34" charset="0"/>
              </a:rPr>
              <a:t>др.-греч</a:t>
            </a:r>
            <a:r>
              <a:rPr lang="ru-RU" sz="2400" dirty="0" smtClean="0">
                <a:solidFill>
                  <a:schemeClr val="bg2">
                    <a:lumMod val="25000"/>
                  </a:schemeClr>
                </a:solidFill>
                <a:latin typeface="+mn-lt"/>
                <a:cs typeface="Arial" pitchFamily="34" charset="0"/>
              </a:rPr>
              <a:t>. </a:t>
            </a:r>
            <a:r>
              <a:rPr lang="ru-RU" sz="2400" dirty="0" err="1" smtClean="0">
                <a:solidFill>
                  <a:schemeClr val="bg2">
                    <a:lumMod val="25000"/>
                  </a:schemeClr>
                </a:solidFill>
                <a:latin typeface="+mn-lt"/>
                <a:cs typeface="Arial" pitchFamily="34" charset="0"/>
              </a:rPr>
              <a:t>αἴγλη, ἀκτίς</a:t>
            </a:r>
            <a:r>
              <a:rPr lang="ru-RU" sz="2400" dirty="0" smtClean="0">
                <a:solidFill>
                  <a:schemeClr val="bg2">
                    <a:lumMod val="25000"/>
                  </a:schemeClr>
                </a:solidFill>
                <a:latin typeface="+mn-lt"/>
                <a:cs typeface="Arial" pitchFamily="34" charset="0"/>
              </a:rPr>
              <a:t>), русск. заря́, </a:t>
            </a:r>
            <a:r>
              <a:rPr lang="ru-RU" sz="2400" dirty="0" err="1" smtClean="0">
                <a:solidFill>
                  <a:schemeClr val="bg2">
                    <a:lumMod val="25000"/>
                  </a:schemeClr>
                </a:solidFill>
                <a:latin typeface="+mn-lt"/>
                <a:cs typeface="Arial" pitchFamily="34" charset="0"/>
              </a:rPr>
              <a:t>укр</a:t>
            </a:r>
            <a:r>
              <a:rPr lang="ru-RU" sz="2400" dirty="0" smtClean="0">
                <a:solidFill>
                  <a:schemeClr val="bg2">
                    <a:lumMod val="25000"/>
                  </a:schemeClr>
                </a:solidFill>
                <a:latin typeface="+mn-lt"/>
                <a:cs typeface="Arial" pitchFamily="34" charset="0"/>
              </a:rPr>
              <a:t>. </a:t>
            </a:r>
            <a:r>
              <a:rPr lang="ru-RU" sz="2400" dirty="0" err="1" smtClean="0">
                <a:solidFill>
                  <a:schemeClr val="bg2">
                    <a:lumMod val="25000"/>
                  </a:schemeClr>
                </a:solidFill>
                <a:latin typeface="+mn-lt"/>
                <a:cs typeface="Arial" pitchFamily="34" charset="0"/>
              </a:rPr>
              <a:t>за́ря</a:t>
            </a:r>
            <a:r>
              <a:rPr lang="ru-RU" sz="2400" dirty="0" smtClean="0">
                <a:solidFill>
                  <a:schemeClr val="bg2">
                    <a:lumMod val="25000"/>
                  </a:schemeClr>
                </a:solidFill>
                <a:latin typeface="+mn-lt"/>
                <a:cs typeface="Arial" pitchFamily="34" charset="0"/>
              </a:rPr>
              <a:t>, </a:t>
            </a:r>
            <a:r>
              <a:rPr lang="ru-RU" sz="2400" dirty="0" err="1" smtClean="0">
                <a:solidFill>
                  <a:schemeClr val="bg2">
                    <a:lumMod val="25000"/>
                  </a:schemeClr>
                </a:solidFill>
                <a:latin typeface="+mn-lt"/>
                <a:cs typeface="Arial" pitchFamily="34" charset="0"/>
              </a:rPr>
              <a:t>болг</a:t>
            </a:r>
            <a:r>
              <a:rPr lang="ru-RU" sz="2400" dirty="0" smtClean="0">
                <a:solidFill>
                  <a:schemeClr val="bg2">
                    <a:lumMod val="25000"/>
                  </a:schemeClr>
                </a:solidFill>
                <a:latin typeface="+mn-lt"/>
                <a:cs typeface="Arial" pitchFamily="34" charset="0"/>
              </a:rPr>
              <a:t>. заря́ «луч, свет, утренняя заря», </a:t>
            </a:r>
            <a:r>
              <a:rPr lang="ru-RU" sz="2400" dirty="0" err="1" smtClean="0">
                <a:solidFill>
                  <a:schemeClr val="bg2">
                    <a:lumMod val="25000"/>
                  </a:schemeClr>
                </a:solidFill>
                <a:latin typeface="+mn-lt"/>
                <a:cs typeface="Arial" pitchFamily="34" charset="0"/>
              </a:rPr>
              <a:t>словенск</a:t>
            </a:r>
            <a:r>
              <a:rPr lang="ru-RU" sz="2400" dirty="0" smtClean="0">
                <a:solidFill>
                  <a:schemeClr val="bg2">
                    <a:lumMod val="25000"/>
                  </a:schemeClr>
                </a:solidFill>
                <a:latin typeface="+mn-lt"/>
                <a:cs typeface="Arial" pitchFamily="34" charset="0"/>
              </a:rPr>
              <a:t>. </a:t>
            </a:r>
            <a:r>
              <a:rPr lang="ru-RU" sz="2400" dirty="0" err="1" smtClean="0">
                <a:solidFill>
                  <a:schemeClr val="bg2">
                    <a:lumMod val="25000"/>
                  </a:schemeClr>
                </a:solidFill>
                <a:latin typeface="+mn-lt"/>
                <a:cs typeface="Arial" pitchFamily="34" charset="0"/>
              </a:rPr>
              <a:t>zárja</a:t>
            </a:r>
            <a:r>
              <a:rPr lang="ru-RU" sz="2400" dirty="0" smtClean="0">
                <a:solidFill>
                  <a:schemeClr val="bg2">
                    <a:lumMod val="25000"/>
                  </a:schemeClr>
                </a:solidFill>
                <a:latin typeface="+mn-lt"/>
                <a:cs typeface="Arial" pitchFamily="34" charset="0"/>
              </a:rPr>
              <a:t>, </a:t>
            </a:r>
            <a:r>
              <a:rPr lang="ru-RU" sz="2400" dirty="0" err="1" smtClean="0">
                <a:solidFill>
                  <a:schemeClr val="bg2">
                    <a:lumMod val="25000"/>
                  </a:schemeClr>
                </a:solidFill>
                <a:latin typeface="+mn-lt"/>
                <a:cs typeface="Arial" pitchFamily="34" charset="0"/>
              </a:rPr>
              <a:t>чешск</a:t>
            </a:r>
            <a:r>
              <a:rPr lang="ru-RU" sz="2400" dirty="0" smtClean="0">
                <a:solidFill>
                  <a:schemeClr val="bg2">
                    <a:lumMod val="25000"/>
                  </a:schemeClr>
                </a:solidFill>
                <a:latin typeface="+mn-lt"/>
                <a:cs typeface="Arial" pitchFamily="34" charset="0"/>
              </a:rPr>
              <a:t>. </a:t>
            </a:r>
            <a:r>
              <a:rPr lang="ru-RU" sz="2400" dirty="0" err="1" smtClean="0">
                <a:solidFill>
                  <a:schemeClr val="bg2">
                    <a:lumMod val="25000"/>
                  </a:schemeClr>
                </a:solidFill>
                <a:latin typeface="+mn-lt"/>
                <a:cs typeface="Arial" pitchFamily="34" charset="0"/>
              </a:rPr>
              <a:t>zářе</a:t>
            </a:r>
            <a:r>
              <a:rPr lang="ru-RU" sz="2400" dirty="0" smtClean="0">
                <a:solidFill>
                  <a:schemeClr val="bg2">
                    <a:lumMod val="25000"/>
                  </a:schemeClr>
                </a:solidFill>
                <a:latin typeface="+mn-lt"/>
                <a:cs typeface="Arial" pitchFamily="34" charset="0"/>
              </a:rPr>
              <a:t> «сияние, блеск, свет».</a:t>
            </a:r>
            <a:endParaRPr lang="ru-RU" sz="2400" dirty="0">
              <a:solidFill>
                <a:schemeClr val="bg2">
                  <a:lumMod val="25000"/>
                </a:schemeClr>
              </a:solidFill>
              <a:latin typeface="+mn-lt"/>
            </a:endParaRPr>
          </a:p>
        </p:txBody>
      </p:sp>
      <p:sp>
        <p:nvSpPr>
          <p:cNvPr id="5" name="Управляющая кнопка: в начало 4">
            <a:hlinkClick r:id="" action="ppaction://hlinkshowjump?jump=previousslide" highlightClick="1"/>
          </p:cNvPr>
          <p:cNvSpPr/>
          <p:nvPr/>
        </p:nvSpPr>
        <p:spPr>
          <a:xfrm>
            <a:off x="8001024" y="6000768"/>
            <a:ext cx="785818" cy="500066"/>
          </a:xfrm>
          <a:prstGeom prst="actionButtonBeginning">
            <a:avLst/>
          </a:prstGeom>
          <a:solidFill>
            <a:schemeClr val="accent5"/>
          </a:solidFill>
          <a:ln>
            <a:solidFill>
              <a:schemeClr val="accent2">
                <a:lumMod val="75000"/>
              </a:schemeClr>
            </a:solidFill>
          </a:ln>
          <a:scene3d>
            <a:camera prst="orthographicFront"/>
            <a:lightRig rig="threePt" dir="t"/>
          </a:scene3d>
          <a:sp3d>
            <a:bevelT w="114300" prst="artDeco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4" name="Рисунок 3" descr="заря 2.jpg"/>
          <p:cNvPicPr>
            <a:picLocks noChangeAspect="1"/>
          </p:cNvPicPr>
          <p:nvPr/>
        </p:nvPicPr>
        <p:blipFill>
          <a:blip r:embed="rId2" cstate="email"/>
          <a:stretch>
            <a:fillRect/>
          </a:stretch>
        </p:blipFill>
        <p:spPr>
          <a:xfrm>
            <a:off x="2214546" y="2643182"/>
            <a:ext cx="5429288" cy="3282778"/>
          </a:xfrm>
          <a:prstGeom prst="rect">
            <a:avLst/>
          </a:prstGeom>
        </p:spPr>
      </p:pic>
    </p:spTree>
  </p:cSld>
  <p:clrMapOvr>
    <a:masterClrMapping/>
  </p:clrMapOvr>
  <p:transition advClick="0"/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кругленный прямоугольник 2"/>
          <p:cNvSpPr/>
          <p:nvPr/>
        </p:nvSpPr>
        <p:spPr>
          <a:xfrm>
            <a:off x="785786" y="642918"/>
            <a:ext cx="3528392" cy="720080"/>
          </a:xfrm>
          <a:prstGeom prst="roundRect">
            <a:avLst/>
          </a:prstGeom>
          <a:noFill/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 sz="3200" b="1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" name="Скругленный прямоугольник 3"/>
          <p:cNvSpPr/>
          <p:nvPr/>
        </p:nvSpPr>
        <p:spPr>
          <a:xfrm>
            <a:off x="785786" y="648618"/>
            <a:ext cx="3528392" cy="720080"/>
          </a:xfrm>
          <a:prstGeom prst="roundRect">
            <a:avLst/>
          </a:prstGeom>
          <a:solidFill>
            <a:srgbClr val="00B050"/>
          </a:solidFill>
          <a:ln>
            <a:solidFill>
              <a:srgbClr val="00B050"/>
            </a:solidFill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3200" b="1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За</a:t>
            </a:r>
            <a:r>
              <a:rPr lang="ru-RU" sz="3200" b="1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я</a:t>
            </a:r>
            <a:r>
              <a:rPr lang="ru-RU" sz="3200" b="1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ц</a:t>
            </a:r>
            <a:endParaRPr lang="ru-RU" sz="3200" b="1" dirty="0">
              <a:solidFill>
                <a:schemeClr val="bg1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5" name="Скругленный прямоугольник 4"/>
          <p:cNvSpPr/>
          <p:nvPr/>
        </p:nvSpPr>
        <p:spPr>
          <a:xfrm>
            <a:off x="785786" y="642918"/>
            <a:ext cx="3528392" cy="720080"/>
          </a:xfrm>
          <a:prstGeom prst="roundRect">
            <a:avLst/>
          </a:prstGeom>
          <a:solidFill>
            <a:schemeClr val="accent2">
              <a:lumMod val="75000"/>
            </a:schemeClr>
          </a:solidFill>
          <a:ln>
            <a:solidFill>
              <a:schemeClr val="accent2">
                <a:lumMod val="75000"/>
              </a:schemeClr>
            </a:solidFill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3200" b="1" dirty="0" err="1" smtClean="0">
                <a:latin typeface="Arial" pitchFamily="34" charset="0"/>
                <a:cs typeface="Arial" pitchFamily="34" charset="0"/>
              </a:rPr>
              <a:t>За_ц</a:t>
            </a:r>
            <a:endParaRPr lang="ru-RU" sz="3200" b="1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6" name="Скругленный прямоугольник 5"/>
          <p:cNvSpPr/>
          <p:nvPr/>
        </p:nvSpPr>
        <p:spPr>
          <a:xfrm>
            <a:off x="785786" y="642918"/>
            <a:ext cx="3528392" cy="720080"/>
          </a:xfrm>
          <a:prstGeom prst="roundRect">
            <a:avLst/>
          </a:prstGeom>
          <a:noFill/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 sz="3200" b="1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7" name="Скругленный прямоугольник 6"/>
          <p:cNvSpPr/>
          <p:nvPr/>
        </p:nvSpPr>
        <p:spPr>
          <a:xfrm>
            <a:off x="714348" y="1643050"/>
            <a:ext cx="3714776" cy="3357586"/>
          </a:xfrm>
          <a:prstGeom prst="roundRect">
            <a:avLst/>
          </a:prstGeom>
          <a:solidFill>
            <a:srgbClr val="00B050"/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r>
              <a:rPr lang="ru-RU" sz="2600" b="1" dirty="0" smtClean="0">
                <a:latin typeface="Arial" pitchFamily="34" charset="0"/>
                <a:cs typeface="Arial" pitchFamily="34" charset="0"/>
              </a:rPr>
              <a:t>Небольшой пугливый зверёк семейства грызунов, </a:t>
            </a:r>
          </a:p>
          <a:p>
            <a:pPr algn="ctr"/>
            <a:r>
              <a:rPr lang="ru-RU" sz="2600" b="1" dirty="0" smtClean="0">
                <a:latin typeface="Arial" pitchFamily="34" charset="0"/>
                <a:cs typeface="Arial" pitchFamily="34" charset="0"/>
              </a:rPr>
              <a:t>с длинными задними ногами и длинными ушами.</a:t>
            </a:r>
            <a:endParaRPr lang="ru-RU" sz="2600" dirty="0"/>
          </a:p>
        </p:txBody>
      </p:sp>
      <p:sp>
        <p:nvSpPr>
          <p:cNvPr id="8" name="Скругленный прямоугольник 7"/>
          <p:cNvSpPr/>
          <p:nvPr/>
        </p:nvSpPr>
        <p:spPr>
          <a:xfrm>
            <a:off x="714348" y="1643050"/>
            <a:ext cx="3714776" cy="3357586"/>
          </a:xfrm>
          <a:prstGeom prst="roundRect">
            <a:avLst/>
          </a:prstGeom>
          <a:solidFill>
            <a:schemeClr val="bg2">
              <a:lumMod val="50000"/>
            </a:schemeClr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3200" b="1" dirty="0" smtClean="0">
                <a:latin typeface="Arial" pitchFamily="34" charset="0"/>
                <a:cs typeface="Arial" pitchFamily="34" charset="0"/>
              </a:rPr>
              <a:t>Лексическое значение</a:t>
            </a:r>
            <a:endParaRPr lang="ru-RU" sz="3200" b="1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9" name="Скругленный прямоугольник 8"/>
          <p:cNvSpPr/>
          <p:nvPr/>
        </p:nvSpPr>
        <p:spPr>
          <a:xfrm>
            <a:off x="714348" y="1643050"/>
            <a:ext cx="3714776" cy="3357586"/>
          </a:xfrm>
          <a:prstGeom prst="roundRect">
            <a:avLst/>
          </a:prstGeom>
          <a:noFill/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 sz="3200" b="1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1" name="Стрелка вправо 10">
            <a:hlinkClick r:id="" action="ppaction://hlinkshowjump?jump=nextslide"/>
          </p:cNvPr>
          <p:cNvSpPr/>
          <p:nvPr/>
        </p:nvSpPr>
        <p:spPr>
          <a:xfrm>
            <a:off x="6000760" y="5286388"/>
            <a:ext cx="2643206" cy="1143008"/>
          </a:xfrm>
          <a:prstGeom prst="rightArrow">
            <a:avLst/>
          </a:prstGeom>
          <a:solidFill>
            <a:schemeClr val="accent2"/>
          </a:solidFill>
          <a:scene3d>
            <a:camera prst="orthographicFront"/>
            <a:lightRig rig="threePt" dir="t"/>
          </a:scene3d>
          <a:sp3d>
            <a:bevelT w="114300" prst="artDeco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000" b="1" dirty="0" smtClean="0"/>
              <a:t>Этимология</a:t>
            </a:r>
            <a:endParaRPr lang="ru-RU" sz="2000" b="1" dirty="0"/>
          </a:p>
        </p:txBody>
      </p:sp>
      <p:sp>
        <p:nvSpPr>
          <p:cNvPr id="13" name="Горизонтальный свиток 12">
            <a:hlinkClick r:id="rId2" action="ppaction://hlinksldjump"/>
          </p:cNvPr>
          <p:cNvSpPr/>
          <p:nvPr/>
        </p:nvSpPr>
        <p:spPr>
          <a:xfrm>
            <a:off x="2857488" y="5143512"/>
            <a:ext cx="2500330" cy="1357322"/>
          </a:xfrm>
          <a:prstGeom prst="horizontalScroll">
            <a:avLst/>
          </a:prstGeom>
          <a:effectLst>
            <a:glow rad="139700">
              <a:schemeClr val="accent2">
                <a:satMod val="175000"/>
                <a:alpha val="40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3200" b="1" dirty="0" smtClean="0"/>
              <a:t>Задания</a:t>
            </a:r>
            <a:endParaRPr lang="ru-RU" sz="3200" b="1" dirty="0"/>
          </a:p>
        </p:txBody>
      </p:sp>
      <p:sp>
        <p:nvSpPr>
          <p:cNvPr id="14" name="Управляющая кнопка: домой 13">
            <a:hlinkClick r:id="rId3" action="ppaction://hlinksldjump" highlightClick="1"/>
          </p:cNvPr>
          <p:cNvSpPr/>
          <p:nvPr/>
        </p:nvSpPr>
        <p:spPr>
          <a:xfrm>
            <a:off x="1428728" y="5786454"/>
            <a:ext cx="642942" cy="714380"/>
          </a:xfrm>
          <a:prstGeom prst="actionButtonHome">
            <a:avLst/>
          </a:prstGeom>
          <a:solidFill>
            <a:schemeClr val="accent5"/>
          </a:solidFill>
          <a:ln>
            <a:solidFill>
              <a:schemeClr val="accent2">
                <a:lumMod val="75000"/>
              </a:schemeClr>
            </a:solidFill>
          </a:ln>
          <a:scene3d>
            <a:camera prst="orthographicFront"/>
            <a:lightRig rig="threePt" dir="t"/>
          </a:scene3d>
          <a:sp3d>
            <a:bevelT w="114300" prst="artDeco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15" name="Рисунок 14" descr="заяц.jpg"/>
          <p:cNvPicPr>
            <a:picLocks noChangeAspect="1"/>
          </p:cNvPicPr>
          <p:nvPr/>
        </p:nvPicPr>
        <p:blipFill>
          <a:blip r:embed="rId4" cstate="email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>
          <a:xfrm>
            <a:off x="3929058" y="785794"/>
            <a:ext cx="5000628" cy="3929090"/>
          </a:xfrm>
          <a:prstGeom prst="rect">
            <a:avLst/>
          </a:prstGeom>
        </p:spPr>
      </p:pic>
    </p:spTree>
  </p:cSld>
  <p:clrMapOvr>
    <a:masterClrMapping/>
  </p:clrMapOvr>
  <p:transition advClick="0"/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9" presetClass="exit" presetSubtype="5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6" dur="500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strVal val="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5000">
                                          <p:val>
                                            <p:strVal val="0.92*ppt_h"/>
                                          </p:val>
                                        </p:tav>
                                        <p:tav tm="10000">
                                          <p:val>
                                            <p:strVal val="0.71*ppt_h"/>
                                          </p:val>
                                        </p:tav>
                                        <p:tav tm="15000">
                                          <p:val>
                                            <p:strVal val="0.38*ppt_h"/>
                                          </p:val>
                                        </p:tav>
                                        <p:tav tm="20000">
                                          <p:val>
                                            <p:fltVal val="0"/>
                                          </p:val>
                                        </p:tav>
                                        <p:tav tm="25000">
                                          <p:val>
                                            <p:strVal val="-0.38*ppt_h"/>
                                          </p:val>
                                        </p:tav>
                                        <p:tav tm="30000">
                                          <p:val>
                                            <p:strVal val="-0.71*ppt_h"/>
                                          </p:val>
                                        </p:tav>
                                        <p:tav tm="35000">
                                          <p:val>
                                            <p:strVal val="-0.92*ppt_h"/>
                                          </p:val>
                                        </p:tav>
                                        <p:tav tm="40000">
                                          <p:val>
                                            <p:strVal val="-ppt_h"/>
                                          </p:val>
                                        </p:tav>
                                        <p:tav tm="45000">
                                          <p:val>
                                            <p:strVal val="-0.92*ppt_h"/>
                                          </p:val>
                                        </p:tav>
                                        <p:tav tm="50000">
                                          <p:val>
                                            <p:strVal val="-0.71*ppt_h"/>
                                          </p:val>
                                        </p:tav>
                                        <p:tav tm="55000">
                                          <p:val>
                                            <p:strVal val="-0.38*ppt_h"/>
                                          </p:val>
                                        </p:tav>
                                        <p:tav tm="60000">
                                          <p:val>
                                            <p:fltVal val="0"/>
                                          </p:val>
                                        </p:tav>
                                        <p:tav tm="65000">
                                          <p:val>
                                            <p:strVal val="0.38*ppt_h"/>
                                          </p:val>
                                        </p:tav>
                                        <p:tav tm="70000">
                                          <p:val>
                                            <p:strVal val="0.71*ppt_h"/>
                                          </p:val>
                                        </p:tav>
                                        <p:tav tm="75000">
                                          <p:val>
                                            <p:strVal val="0.92*ppt_h"/>
                                          </p:val>
                                        </p:tav>
                                        <p:tav tm="80000">
                                          <p:val>
                                            <p:strVal val="ppt_h"/>
                                          </p:val>
                                        </p:tav>
                                        <p:tav tm="85000">
                                          <p:val>
                                            <p:strVal val="0.92*ppt_h"/>
                                          </p:val>
                                        </p:tav>
                                        <p:tav tm="90000">
                                          <p:val>
                                            <p:strVal val="0.71*ppt_h"/>
                                          </p:val>
                                        </p:tav>
                                        <p:tav tm="95000">
                                          <p:val>
                                            <p:strVal val="0.38*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9" presetClass="entr" presetSubtype="5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 fmla="#ppt_h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9" presetClass="exit" presetSubtype="5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16" dur="500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strVal val="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500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5000">
                                          <p:val>
                                            <p:strVal val="0.92*ppt_h"/>
                                          </p:val>
                                        </p:tav>
                                        <p:tav tm="10000">
                                          <p:val>
                                            <p:strVal val="0.71*ppt_h"/>
                                          </p:val>
                                        </p:tav>
                                        <p:tav tm="15000">
                                          <p:val>
                                            <p:strVal val="0.38*ppt_h"/>
                                          </p:val>
                                        </p:tav>
                                        <p:tav tm="20000">
                                          <p:val>
                                            <p:fltVal val="0"/>
                                          </p:val>
                                        </p:tav>
                                        <p:tav tm="25000">
                                          <p:val>
                                            <p:strVal val="-0.38*ppt_h"/>
                                          </p:val>
                                        </p:tav>
                                        <p:tav tm="30000">
                                          <p:val>
                                            <p:strVal val="-0.71*ppt_h"/>
                                          </p:val>
                                        </p:tav>
                                        <p:tav tm="35000">
                                          <p:val>
                                            <p:strVal val="-0.92*ppt_h"/>
                                          </p:val>
                                        </p:tav>
                                        <p:tav tm="40000">
                                          <p:val>
                                            <p:strVal val="-ppt_h"/>
                                          </p:val>
                                        </p:tav>
                                        <p:tav tm="45000">
                                          <p:val>
                                            <p:strVal val="-0.92*ppt_h"/>
                                          </p:val>
                                        </p:tav>
                                        <p:tav tm="50000">
                                          <p:val>
                                            <p:strVal val="-0.71*ppt_h"/>
                                          </p:val>
                                        </p:tav>
                                        <p:tav tm="55000">
                                          <p:val>
                                            <p:strVal val="-0.38*ppt_h"/>
                                          </p:val>
                                        </p:tav>
                                        <p:tav tm="60000">
                                          <p:val>
                                            <p:fltVal val="0"/>
                                          </p:val>
                                        </p:tav>
                                        <p:tav tm="65000">
                                          <p:val>
                                            <p:strVal val="0.38*ppt_h"/>
                                          </p:val>
                                        </p:tav>
                                        <p:tav tm="70000">
                                          <p:val>
                                            <p:strVal val="0.71*ppt_h"/>
                                          </p:val>
                                        </p:tav>
                                        <p:tav tm="75000">
                                          <p:val>
                                            <p:strVal val="0.92*ppt_h"/>
                                          </p:val>
                                        </p:tav>
                                        <p:tav tm="80000">
                                          <p:val>
                                            <p:strVal val="ppt_h"/>
                                          </p:val>
                                        </p:tav>
                                        <p:tav tm="85000">
                                          <p:val>
                                            <p:strVal val="0.92*ppt_h"/>
                                          </p:val>
                                        </p:tav>
                                        <p:tav tm="90000">
                                          <p:val>
                                            <p:strVal val="0.71*ppt_h"/>
                                          </p:val>
                                        </p:tav>
                                        <p:tav tm="95000">
                                          <p:val>
                                            <p:strVal val="0.38*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9" presetClass="entr" presetSubtype="5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 fmla="#ppt_h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"/>
                  </p:tgtEl>
                </p:cond>
              </p:nextCondLst>
            </p:seq>
            <p:seq concurrent="1" nextAc="seek">
              <p:cTn id="23" restart="whenNotActive" fill="hold" evtFilter="cancelBubble" nodeType="interactiveSeq">
                <p:stCondLst>
                  <p:cond evt="onClick" delay="0">
                    <p:tgtEl>
                      <p:spTgt spid="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4" fill="hold">
                      <p:stCondLst>
                        <p:cond delay="0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19" presetClass="exit" presetSubtype="5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27" dur="500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strVal val="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500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5000">
                                          <p:val>
                                            <p:strVal val="0.92*ppt_h"/>
                                          </p:val>
                                        </p:tav>
                                        <p:tav tm="10000">
                                          <p:val>
                                            <p:strVal val="0.71*ppt_h"/>
                                          </p:val>
                                        </p:tav>
                                        <p:tav tm="15000">
                                          <p:val>
                                            <p:strVal val="0.38*ppt_h"/>
                                          </p:val>
                                        </p:tav>
                                        <p:tav tm="20000">
                                          <p:val>
                                            <p:fltVal val="0"/>
                                          </p:val>
                                        </p:tav>
                                        <p:tav tm="25000">
                                          <p:val>
                                            <p:strVal val="-0.38*ppt_h"/>
                                          </p:val>
                                        </p:tav>
                                        <p:tav tm="30000">
                                          <p:val>
                                            <p:strVal val="-0.71*ppt_h"/>
                                          </p:val>
                                        </p:tav>
                                        <p:tav tm="35000">
                                          <p:val>
                                            <p:strVal val="-0.92*ppt_h"/>
                                          </p:val>
                                        </p:tav>
                                        <p:tav tm="40000">
                                          <p:val>
                                            <p:strVal val="-ppt_h"/>
                                          </p:val>
                                        </p:tav>
                                        <p:tav tm="45000">
                                          <p:val>
                                            <p:strVal val="-0.92*ppt_h"/>
                                          </p:val>
                                        </p:tav>
                                        <p:tav tm="50000">
                                          <p:val>
                                            <p:strVal val="-0.71*ppt_h"/>
                                          </p:val>
                                        </p:tav>
                                        <p:tav tm="55000">
                                          <p:val>
                                            <p:strVal val="-0.38*ppt_h"/>
                                          </p:val>
                                        </p:tav>
                                        <p:tav tm="60000">
                                          <p:val>
                                            <p:fltVal val="0"/>
                                          </p:val>
                                        </p:tav>
                                        <p:tav tm="65000">
                                          <p:val>
                                            <p:strVal val="0.38*ppt_h"/>
                                          </p:val>
                                        </p:tav>
                                        <p:tav tm="70000">
                                          <p:val>
                                            <p:strVal val="0.71*ppt_h"/>
                                          </p:val>
                                        </p:tav>
                                        <p:tav tm="75000">
                                          <p:val>
                                            <p:strVal val="0.92*ppt_h"/>
                                          </p:val>
                                        </p:tav>
                                        <p:tav tm="80000">
                                          <p:val>
                                            <p:strVal val="ppt_h"/>
                                          </p:val>
                                        </p:tav>
                                        <p:tav tm="85000">
                                          <p:val>
                                            <p:strVal val="0.92*ppt_h"/>
                                          </p:val>
                                        </p:tav>
                                        <p:tav tm="90000">
                                          <p:val>
                                            <p:strVal val="0.71*ppt_h"/>
                                          </p:val>
                                        </p:tav>
                                        <p:tav tm="95000">
                                          <p:val>
                                            <p:strVal val="0.38*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0" presetID="19" presetClass="entr" presetSubtype="5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 fmla="#ppt_h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19" presetClass="exit" presetSubtype="5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37" dur="500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strVal val="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500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5000">
                                          <p:val>
                                            <p:strVal val="0.92*ppt_h"/>
                                          </p:val>
                                        </p:tav>
                                        <p:tav tm="10000">
                                          <p:val>
                                            <p:strVal val="0.71*ppt_h"/>
                                          </p:val>
                                        </p:tav>
                                        <p:tav tm="15000">
                                          <p:val>
                                            <p:strVal val="0.38*ppt_h"/>
                                          </p:val>
                                        </p:tav>
                                        <p:tav tm="20000">
                                          <p:val>
                                            <p:fltVal val="0"/>
                                          </p:val>
                                        </p:tav>
                                        <p:tav tm="25000">
                                          <p:val>
                                            <p:strVal val="-0.38*ppt_h"/>
                                          </p:val>
                                        </p:tav>
                                        <p:tav tm="30000">
                                          <p:val>
                                            <p:strVal val="-0.71*ppt_h"/>
                                          </p:val>
                                        </p:tav>
                                        <p:tav tm="35000">
                                          <p:val>
                                            <p:strVal val="-0.92*ppt_h"/>
                                          </p:val>
                                        </p:tav>
                                        <p:tav tm="40000">
                                          <p:val>
                                            <p:strVal val="-ppt_h"/>
                                          </p:val>
                                        </p:tav>
                                        <p:tav tm="45000">
                                          <p:val>
                                            <p:strVal val="-0.92*ppt_h"/>
                                          </p:val>
                                        </p:tav>
                                        <p:tav tm="50000">
                                          <p:val>
                                            <p:strVal val="-0.71*ppt_h"/>
                                          </p:val>
                                        </p:tav>
                                        <p:tav tm="55000">
                                          <p:val>
                                            <p:strVal val="-0.38*ppt_h"/>
                                          </p:val>
                                        </p:tav>
                                        <p:tav tm="60000">
                                          <p:val>
                                            <p:fltVal val="0"/>
                                          </p:val>
                                        </p:tav>
                                        <p:tav tm="65000">
                                          <p:val>
                                            <p:strVal val="0.38*ppt_h"/>
                                          </p:val>
                                        </p:tav>
                                        <p:tav tm="70000">
                                          <p:val>
                                            <p:strVal val="0.71*ppt_h"/>
                                          </p:val>
                                        </p:tav>
                                        <p:tav tm="75000">
                                          <p:val>
                                            <p:strVal val="0.92*ppt_h"/>
                                          </p:val>
                                        </p:tav>
                                        <p:tav tm="80000">
                                          <p:val>
                                            <p:strVal val="ppt_h"/>
                                          </p:val>
                                        </p:tav>
                                        <p:tav tm="85000">
                                          <p:val>
                                            <p:strVal val="0.92*ppt_h"/>
                                          </p:val>
                                        </p:tav>
                                        <p:tav tm="90000">
                                          <p:val>
                                            <p:strVal val="0.71*ppt_h"/>
                                          </p:val>
                                        </p:tav>
                                        <p:tav tm="95000">
                                          <p:val>
                                            <p:strVal val="0.38*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0" presetID="19" presetClass="entr" presetSubtype="5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2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 fmla="#ppt_h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9"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57224" y="428604"/>
            <a:ext cx="7572428" cy="2000264"/>
          </a:xfrm>
        </p:spPr>
        <p:txBody>
          <a:bodyPr>
            <a:normAutofit/>
          </a:bodyPr>
          <a:lstStyle/>
          <a:p>
            <a:pPr algn="just"/>
            <a:r>
              <a:rPr lang="ru-RU" sz="2400" dirty="0" smtClean="0">
                <a:solidFill>
                  <a:schemeClr val="bg2">
                    <a:lumMod val="25000"/>
                  </a:schemeClr>
                </a:solidFill>
                <a:latin typeface="+mn-lt"/>
                <a:cs typeface="Arial" pitchFamily="34" charset="0"/>
              </a:rPr>
              <a:t>Заяц образовано уменьшительно – ласкательным суффиксом  от существительного  «</a:t>
            </a:r>
            <a:r>
              <a:rPr lang="ru-RU" sz="2400" dirty="0" err="1" smtClean="0">
                <a:solidFill>
                  <a:schemeClr val="bg2">
                    <a:lumMod val="25000"/>
                  </a:schemeClr>
                </a:solidFill>
                <a:latin typeface="+mn-lt"/>
                <a:cs typeface="Arial" pitchFamily="34" charset="0"/>
              </a:rPr>
              <a:t>зай</a:t>
            </a:r>
            <a:r>
              <a:rPr lang="ru-RU" sz="2400" dirty="0" smtClean="0">
                <a:solidFill>
                  <a:schemeClr val="bg2">
                    <a:lumMod val="25000"/>
                  </a:schemeClr>
                </a:solidFill>
                <a:latin typeface="+mn-lt"/>
                <a:cs typeface="Arial" pitchFamily="34" charset="0"/>
              </a:rPr>
              <a:t>».  Эта этимология подтверждается литовским глаголом </a:t>
            </a:r>
            <a:r>
              <a:rPr lang="ru-RU" sz="2400" dirty="0" err="1" smtClean="0">
                <a:solidFill>
                  <a:schemeClr val="bg2">
                    <a:lumMod val="25000"/>
                  </a:schemeClr>
                </a:solidFill>
                <a:latin typeface="+mn-lt"/>
                <a:cs typeface="Arial" pitchFamily="34" charset="0"/>
              </a:rPr>
              <a:t>žaisti</a:t>
            </a:r>
            <a:r>
              <a:rPr lang="ru-RU" sz="2400" dirty="0" smtClean="0">
                <a:solidFill>
                  <a:schemeClr val="bg2">
                    <a:lumMod val="25000"/>
                  </a:schemeClr>
                </a:solidFill>
                <a:latin typeface="+mn-lt"/>
                <a:cs typeface="Arial" pitchFamily="34" charset="0"/>
              </a:rPr>
              <a:t> [</a:t>
            </a:r>
            <a:r>
              <a:rPr lang="ru-RU" sz="2400" dirty="0" err="1" smtClean="0">
                <a:solidFill>
                  <a:schemeClr val="bg2">
                    <a:lumMod val="25000"/>
                  </a:schemeClr>
                </a:solidFill>
                <a:latin typeface="+mn-lt"/>
                <a:cs typeface="Arial" pitchFamily="34" charset="0"/>
              </a:rPr>
              <a:t>жа́йсьти</a:t>
            </a:r>
            <a:r>
              <a:rPr lang="ru-RU" sz="2400" dirty="0" smtClean="0">
                <a:solidFill>
                  <a:schemeClr val="bg2">
                    <a:lumMod val="25000"/>
                  </a:schemeClr>
                </a:solidFill>
                <a:latin typeface="+mn-lt"/>
                <a:cs typeface="Arial" pitchFamily="34" charset="0"/>
              </a:rPr>
              <a:t>] "играть, прыгать" (основа </a:t>
            </a:r>
            <a:r>
              <a:rPr lang="ru-RU" sz="2400" dirty="0" err="1" smtClean="0">
                <a:solidFill>
                  <a:schemeClr val="bg2">
                    <a:lumMod val="25000"/>
                  </a:schemeClr>
                </a:solidFill>
                <a:latin typeface="+mn-lt"/>
                <a:cs typeface="Arial" pitchFamily="34" charset="0"/>
              </a:rPr>
              <a:t>žaid</a:t>
            </a:r>
            <a:r>
              <a:rPr lang="ru-RU" sz="2400" dirty="0" smtClean="0">
                <a:solidFill>
                  <a:schemeClr val="bg2">
                    <a:lumMod val="25000"/>
                  </a:schemeClr>
                </a:solidFill>
                <a:latin typeface="+mn-lt"/>
                <a:cs typeface="Arial" pitchFamily="34" charset="0"/>
              </a:rPr>
              <a:t>-). </a:t>
            </a:r>
            <a:endParaRPr lang="ru-RU" sz="2400" dirty="0">
              <a:solidFill>
                <a:schemeClr val="bg2">
                  <a:lumMod val="25000"/>
                </a:schemeClr>
              </a:solidFill>
              <a:latin typeface="+mn-lt"/>
            </a:endParaRPr>
          </a:p>
        </p:txBody>
      </p:sp>
      <p:sp>
        <p:nvSpPr>
          <p:cNvPr id="5" name="Управляющая кнопка: в начало 4">
            <a:hlinkClick r:id="" action="ppaction://hlinkshowjump?jump=previousslide" highlightClick="1"/>
          </p:cNvPr>
          <p:cNvSpPr/>
          <p:nvPr/>
        </p:nvSpPr>
        <p:spPr>
          <a:xfrm>
            <a:off x="8001024" y="6000768"/>
            <a:ext cx="785818" cy="500066"/>
          </a:xfrm>
          <a:prstGeom prst="actionButtonBeginning">
            <a:avLst/>
          </a:prstGeom>
          <a:solidFill>
            <a:schemeClr val="accent5"/>
          </a:solidFill>
          <a:ln>
            <a:solidFill>
              <a:schemeClr val="accent2">
                <a:lumMod val="75000"/>
              </a:schemeClr>
            </a:solidFill>
          </a:ln>
          <a:scene3d>
            <a:camera prst="orthographicFront"/>
            <a:lightRig rig="threePt" dir="t"/>
          </a:scene3d>
          <a:sp3d>
            <a:bevelT w="114300" prst="artDeco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6" name="Рисунок 5" descr="заяц 2.jpg"/>
          <p:cNvPicPr>
            <a:picLocks noChangeAspect="1"/>
          </p:cNvPicPr>
          <p:nvPr/>
        </p:nvPicPr>
        <p:blipFill>
          <a:blip r:embed="rId2" cstate="email"/>
          <a:srcRect/>
          <a:stretch>
            <a:fillRect/>
          </a:stretch>
        </p:blipFill>
        <p:spPr>
          <a:xfrm>
            <a:off x="3000364" y="2357430"/>
            <a:ext cx="4071966" cy="3913318"/>
          </a:xfrm>
          <a:prstGeom prst="rect">
            <a:avLst/>
          </a:prstGeom>
        </p:spPr>
      </p:pic>
    </p:spTree>
  </p:cSld>
  <p:clrMapOvr>
    <a:masterClrMapping/>
  </p:clrMapOvr>
  <p:transition advClick="0"/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кругленный прямоугольник 2"/>
          <p:cNvSpPr/>
          <p:nvPr/>
        </p:nvSpPr>
        <p:spPr>
          <a:xfrm>
            <a:off x="785786" y="642918"/>
            <a:ext cx="3528392" cy="720080"/>
          </a:xfrm>
          <a:prstGeom prst="roundRect">
            <a:avLst/>
          </a:prstGeom>
          <a:noFill/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 sz="3200" b="1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" name="Скругленный прямоугольник 3"/>
          <p:cNvSpPr/>
          <p:nvPr/>
        </p:nvSpPr>
        <p:spPr>
          <a:xfrm>
            <a:off x="785786" y="648618"/>
            <a:ext cx="3528392" cy="720080"/>
          </a:xfrm>
          <a:prstGeom prst="roundRect">
            <a:avLst/>
          </a:prstGeom>
          <a:solidFill>
            <a:srgbClr val="00B050"/>
          </a:solidFill>
          <a:ln>
            <a:solidFill>
              <a:srgbClr val="00B050"/>
            </a:solidFill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3200" b="1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З</a:t>
            </a:r>
            <a:r>
              <a:rPr lang="ru-RU" sz="3200" b="1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е</a:t>
            </a:r>
            <a:r>
              <a:rPr lang="ru-RU" sz="3200" b="1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мл</a:t>
            </a:r>
            <a:r>
              <a:rPr lang="ru-RU" sz="3200" b="1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я</a:t>
            </a:r>
            <a:r>
              <a:rPr lang="ru-RU" sz="3200" b="1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ника</a:t>
            </a:r>
            <a:endParaRPr lang="ru-RU" sz="3200" b="1" dirty="0">
              <a:solidFill>
                <a:schemeClr val="bg1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5" name="Скругленный прямоугольник 4"/>
          <p:cNvSpPr/>
          <p:nvPr/>
        </p:nvSpPr>
        <p:spPr>
          <a:xfrm>
            <a:off x="785786" y="642918"/>
            <a:ext cx="3528392" cy="720080"/>
          </a:xfrm>
          <a:prstGeom prst="roundRect">
            <a:avLst/>
          </a:prstGeom>
          <a:solidFill>
            <a:schemeClr val="accent2">
              <a:lumMod val="75000"/>
            </a:schemeClr>
          </a:solidFill>
          <a:ln>
            <a:solidFill>
              <a:schemeClr val="accent2">
                <a:lumMod val="75000"/>
              </a:schemeClr>
            </a:solidFill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3200" b="1" dirty="0" err="1" smtClean="0">
                <a:latin typeface="Arial" pitchFamily="34" charset="0"/>
                <a:cs typeface="Arial" pitchFamily="34" charset="0"/>
              </a:rPr>
              <a:t>З_мл_ника</a:t>
            </a:r>
            <a:endParaRPr lang="ru-RU" sz="3200" b="1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6" name="Скругленный прямоугольник 5"/>
          <p:cNvSpPr/>
          <p:nvPr/>
        </p:nvSpPr>
        <p:spPr>
          <a:xfrm>
            <a:off x="785786" y="642918"/>
            <a:ext cx="3528392" cy="720080"/>
          </a:xfrm>
          <a:prstGeom prst="roundRect">
            <a:avLst/>
          </a:prstGeom>
          <a:noFill/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 sz="3200" b="1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7" name="Скругленный прямоугольник 6"/>
          <p:cNvSpPr/>
          <p:nvPr/>
        </p:nvSpPr>
        <p:spPr>
          <a:xfrm>
            <a:off x="714348" y="1643050"/>
            <a:ext cx="3714776" cy="3357586"/>
          </a:xfrm>
          <a:prstGeom prst="roundRect">
            <a:avLst/>
          </a:prstGeom>
          <a:solidFill>
            <a:srgbClr val="00B050"/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r>
              <a:rPr lang="ru-RU" sz="2600" b="1" dirty="0" smtClean="0">
                <a:latin typeface="Arial" pitchFamily="34" charset="0"/>
                <a:cs typeface="Arial" pitchFamily="34" charset="0"/>
              </a:rPr>
              <a:t>Травянистое растение семейства розоцветных, с белыми цветками, дающее душистые плоды розовато-красного цвета.</a:t>
            </a:r>
            <a:endParaRPr lang="ru-RU" sz="2600" dirty="0"/>
          </a:p>
        </p:txBody>
      </p:sp>
      <p:sp>
        <p:nvSpPr>
          <p:cNvPr id="8" name="Скругленный прямоугольник 7"/>
          <p:cNvSpPr/>
          <p:nvPr/>
        </p:nvSpPr>
        <p:spPr>
          <a:xfrm>
            <a:off x="714348" y="1643050"/>
            <a:ext cx="3714776" cy="3357586"/>
          </a:xfrm>
          <a:prstGeom prst="roundRect">
            <a:avLst/>
          </a:prstGeom>
          <a:solidFill>
            <a:schemeClr val="bg2">
              <a:lumMod val="50000"/>
            </a:schemeClr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3200" b="1" dirty="0" smtClean="0">
                <a:latin typeface="Arial" pitchFamily="34" charset="0"/>
                <a:cs typeface="Arial" pitchFamily="34" charset="0"/>
              </a:rPr>
              <a:t>Лексическое значение</a:t>
            </a:r>
            <a:endParaRPr lang="ru-RU" sz="3200" b="1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9" name="Скругленный прямоугольник 8"/>
          <p:cNvSpPr/>
          <p:nvPr/>
        </p:nvSpPr>
        <p:spPr>
          <a:xfrm>
            <a:off x="714348" y="1643050"/>
            <a:ext cx="3714776" cy="3357586"/>
          </a:xfrm>
          <a:prstGeom prst="roundRect">
            <a:avLst/>
          </a:prstGeom>
          <a:noFill/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 sz="3200" b="1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1" name="Стрелка вправо 10">
            <a:hlinkClick r:id="" action="ppaction://hlinkshowjump?jump=nextslide"/>
          </p:cNvPr>
          <p:cNvSpPr/>
          <p:nvPr/>
        </p:nvSpPr>
        <p:spPr>
          <a:xfrm>
            <a:off x="6000760" y="5286388"/>
            <a:ext cx="2643206" cy="1143008"/>
          </a:xfrm>
          <a:prstGeom prst="rightArrow">
            <a:avLst/>
          </a:prstGeom>
          <a:solidFill>
            <a:schemeClr val="accent2"/>
          </a:solidFill>
          <a:scene3d>
            <a:camera prst="orthographicFront"/>
            <a:lightRig rig="threePt" dir="t"/>
          </a:scene3d>
          <a:sp3d>
            <a:bevelT w="114300" prst="artDeco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000" b="1" dirty="0" smtClean="0"/>
              <a:t>Этимология</a:t>
            </a:r>
            <a:endParaRPr lang="ru-RU" sz="2000" b="1" dirty="0"/>
          </a:p>
        </p:txBody>
      </p:sp>
      <p:sp>
        <p:nvSpPr>
          <p:cNvPr id="13" name="Горизонтальный свиток 12">
            <a:hlinkClick r:id="rId2" action="ppaction://hlinksldjump"/>
          </p:cNvPr>
          <p:cNvSpPr/>
          <p:nvPr/>
        </p:nvSpPr>
        <p:spPr>
          <a:xfrm>
            <a:off x="2857488" y="5143512"/>
            <a:ext cx="2500330" cy="1357322"/>
          </a:xfrm>
          <a:prstGeom prst="horizontalScroll">
            <a:avLst/>
          </a:prstGeom>
          <a:effectLst>
            <a:glow rad="139700">
              <a:schemeClr val="accent2">
                <a:satMod val="175000"/>
                <a:alpha val="40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3200" b="1" dirty="0" smtClean="0"/>
              <a:t>Задания</a:t>
            </a:r>
            <a:endParaRPr lang="ru-RU" sz="3200" b="1" dirty="0"/>
          </a:p>
        </p:txBody>
      </p:sp>
      <p:sp>
        <p:nvSpPr>
          <p:cNvPr id="14" name="Управляющая кнопка: домой 13">
            <a:hlinkClick r:id="rId3" action="ppaction://hlinksldjump" highlightClick="1"/>
          </p:cNvPr>
          <p:cNvSpPr/>
          <p:nvPr/>
        </p:nvSpPr>
        <p:spPr>
          <a:xfrm>
            <a:off x="1428728" y="5786454"/>
            <a:ext cx="642942" cy="714380"/>
          </a:xfrm>
          <a:prstGeom prst="actionButtonHome">
            <a:avLst/>
          </a:prstGeom>
          <a:solidFill>
            <a:schemeClr val="accent5"/>
          </a:solidFill>
          <a:ln>
            <a:solidFill>
              <a:schemeClr val="accent2">
                <a:lumMod val="75000"/>
              </a:schemeClr>
            </a:solidFill>
          </a:ln>
          <a:scene3d>
            <a:camera prst="orthographicFront"/>
            <a:lightRig rig="threePt" dir="t"/>
          </a:scene3d>
          <a:sp3d>
            <a:bevelT w="114300" prst="artDeco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16" name="Рисунок 15" descr="zemlyanika.jpg"/>
          <p:cNvPicPr>
            <a:picLocks noChangeAspect="1"/>
          </p:cNvPicPr>
          <p:nvPr/>
        </p:nvPicPr>
        <p:blipFill>
          <a:blip r:embed="rId4" cstate="email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>
          <a:xfrm>
            <a:off x="5072066" y="714356"/>
            <a:ext cx="3592201" cy="4143404"/>
          </a:xfrm>
          <a:prstGeom prst="rect">
            <a:avLst/>
          </a:prstGeom>
        </p:spPr>
      </p:pic>
    </p:spTree>
  </p:cSld>
  <p:clrMapOvr>
    <a:masterClrMapping/>
  </p:clrMapOvr>
  <p:transition advClick="0"/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9" presetClass="exit" presetSubtype="5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6" dur="500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strVal val="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5000">
                                          <p:val>
                                            <p:strVal val="0.92*ppt_h"/>
                                          </p:val>
                                        </p:tav>
                                        <p:tav tm="10000">
                                          <p:val>
                                            <p:strVal val="0.71*ppt_h"/>
                                          </p:val>
                                        </p:tav>
                                        <p:tav tm="15000">
                                          <p:val>
                                            <p:strVal val="0.38*ppt_h"/>
                                          </p:val>
                                        </p:tav>
                                        <p:tav tm="20000">
                                          <p:val>
                                            <p:fltVal val="0"/>
                                          </p:val>
                                        </p:tav>
                                        <p:tav tm="25000">
                                          <p:val>
                                            <p:strVal val="-0.38*ppt_h"/>
                                          </p:val>
                                        </p:tav>
                                        <p:tav tm="30000">
                                          <p:val>
                                            <p:strVal val="-0.71*ppt_h"/>
                                          </p:val>
                                        </p:tav>
                                        <p:tav tm="35000">
                                          <p:val>
                                            <p:strVal val="-0.92*ppt_h"/>
                                          </p:val>
                                        </p:tav>
                                        <p:tav tm="40000">
                                          <p:val>
                                            <p:strVal val="-ppt_h"/>
                                          </p:val>
                                        </p:tav>
                                        <p:tav tm="45000">
                                          <p:val>
                                            <p:strVal val="-0.92*ppt_h"/>
                                          </p:val>
                                        </p:tav>
                                        <p:tav tm="50000">
                                          <p:val>
                                            <p:strVal val="-0.71*ppt_h"/>
                                          </p:val>
                                        </p:tav>
                                        <p:tav tm="55000">
                                          <p:val>
                                            <p:strVal val="-0.38*ppt_h"/>
                                          </p:val>
                                        </p:tav>
                                        <p:tav tm="60000">
                                          <p:val>
                                            <p:fltVal val="0"/>
                                          </p:val>
                                        </p:tav>
                                        <p:tav tm="65000">
                                          <p:val>
                                            <p:strVal val="0.38*ppt_h"/>
                                          </p:val>
                                        </p:tav>
                                        <p:tav tm="70000">
                                          <p:val>
                                            <p:strVal val="0.71*ppt_h"/>
                                          </p:val>
                                        </p:tav>
                                        <p:tav tm="75000">
                                          <p:val>
                                            <p:strVal val="0.92*ppt_h"/>
                                          </p:val>
                                        </p:tav>
                                        <p:tav tm="80000">
                                          <p:val>
                                            <p:strVal val="ppt_h"/>
                                          </p:val>
                                        </p:tav>
                                        <p:tav tm="85000">
                                          <p:val>
                                            <p:strVal val="0.92*ppt_h"/>
                                          </p:val>
                                        </p:tav>
                                        <p:tav tm="90000">
                                          <p:val>
                                            <p:strVal val="0.71*ppt_h"/>
                                          </p:val>
                                        </p:tav>
                                        <p:tav tm="95000">
                                          <p:val>
                                            <p:strVal val="0.38*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9" presetClass="entr" presetSubtype="5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 fmla="#ppt_h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9" presetClass="exit" presetSubtype="5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16" dur="500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strVal val="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500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5000">
                                          <p:val>
                                            <p:strVal val="0.92*ppt_h"/>
                                          </p:val>
                                        </p:tav>
                                        <p:tav tm="10000">
                                          <p:val>
                                            <p:strVal val="0.71*ppt_h"/>
                                          </p:val>
                                        </p:tav>
                                        <p:tav tm="15000">
                                          <p:val>
                                            <p:strVal val="0.38*ppt_h"/>
                                          </p:val>
                                        </p:tav>
                                        <p:tav tm="20000">
                                          <p:val>
                                            <p:fltVal val="0"/>
                                          </p:val>
                                        </p:tav>
                                        <p:tav tm="25000">
                                          <p:val>
                                            <p:strVal val="-0.38*ppt_h"/>
                                          </p:val>
                                        </p:tav>
                                        <p:tav tm="30000">
                                          <p:val>
                                            <p:strVal val="-0.71*ppt_h"/>
                                          </p:val>
                                        </p:tav>
                                        <p:tav tm="35000">
                                          <p:val>
                                            <p:strVal val="-0.92*ppt_h"/>
                                          </p:val>
                                        </p:tav>
                                        <p:tav tm="40000">
                                          <p:val>
                                            <p:strVal val="-ppt_h"/>
                                          </p:val>
                                        </p:tav>
                                        <p:tav tm="45000">
                                          <p:val>
                                            <p:strVal val="-0.92*ppt_h"/>
                                          </p:val>
                                        </p:tav>
                                        <p:tav tm="50000">
                                          <p:val>
                                            <p:strVal val="-0.71*ppt_h"/>
                                          </p:val>
                                        </p:tav>
                                        <p:tav tm="55000">
                                          <p:val>
                                            <p:strVal val="-0.38*ppt_h"/>
                                          </p:val>
                                        </p:tav>
                                        <p:tav tm="60000">
                                          <p:val>
                                            <p:fltVal val="0"/>
                                          </p:val>
                                        </p:tav>
                                        <p:tav tm="65000">
                                          <p:val>
                                            <p:strVal val="0.38*ppt_h"/>
                                          </p:val>
                                        </p:tav>
                                        <p:tav tm="70000">
                                          <p:val>
                                            <p:strVal val="0.71*ppt_h"/>
                                          </p:val>
                                        </p:tav>
                                        <p:tav tm="75000">
                                          <p:val>
                                            <p:strVal val="0.92*ppt_h"/>
                                          </p:val>
                                        </p:tav>
                                        <p:tav tm="80000">
                                          <p:val>
                                            <p:strVal val="ppt_h"/>
                                          </p:val>
                                        </p:tav>
                                        <p:tav tm="85000">
                                          <p:val>
                                            <p:strVal val="0.92*ppt_h"/>
                                          </p:val>
                                        </p:tav>
                                        <p:tav tm="90000">
                                          <p:val>
                                            <p:strVal val="0.71*ppt_h"/>
                                          </p:val>
                                        </p:tav>
                                        <p:tav tm="95000">
                                          <p:val>
                                            <p:strVal val="0.38*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9" presetClass="entr" presetSubtype="5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 fmla="#ppt_h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"/>
                  </p:tgtEl>
                </p:cond>
              </p:nextCondLst>
            </p:seq>
            <p:seq concurrent="1" nextAc="seek">
              <p:cTn id="23" restart="whenNotActive" fill="hold" evtFilter="cancelBubble" nodeType="interactiveSeq">
                <p:stCondLst>
                  <p:cond evt="onClick" delay="0">
                    <p:tgtEl>
                      <p:spTgt spid="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4" fill="hold">
                      <p:stCondLst>
                        <p:cond delay="0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19" presetClass="exit" presetSubtype="5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27" dur="500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strVal val="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500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5000">
                                          <p:val>
                                            <p:strVal val="0.92*ppt_h"/>
                                          </p:val>
                                        </p:tav>
                                        <p:tav tm="10000">
                                          <p:val>
                                            <p:strVal val="0.71*ppt_h"/>
                                          </p:val>
                                        </p:tav>
                                        <p:tav tm="15000">
                                          <p:val>
                                            <p:strVal val="0.38*ppt_h"/>
                                          </p:val>
                                        </p:tav>
                                        <p:tav tm="20000">
                                          <p:val>
                                            <p:fltVal val="0"/>
                                          </p:val>
                                        </p:tav>
                                        <p:tav tm="25000">
                                          <p:val>
                                            <p:strVal val="-0.38*ppt_h"/>
                                          </p:val>
                                        </p:tav>
                                        <p:tav tm="30000">
                                          <p:val>
                                            <p:strVal val="-0.71*ppt_h"/>
                                          </p:val>
                                        </p:tav>
                                        <p:tav tm="35000">
                                          <p:val>
                                            <p:strVal val="-0.92*ppt_h"/>
                                          </p:val>
                                        </p:tav>
                                        <p:tav tm="40000">
                                          <p:val>
                                            <p:strVal val="-ppt_h"/>
                                          </p:val>
                                        </p:tav>
                                        <p:tav tm="45000">
                                          <p:val>
                                            <p:strVal val="-0.92*ppt_h"/>
                                          </p:val>
                                        </p:tav>
                                        <p:tav tm="50000">
                                          <p:val>
                                            <p:strVal val="-0.71*ppt_h"/>
                                          </p:val>
                                        </p:tav>
                                        <p:tav tm="55000">
                                          <p:val>
                                            <p:strVal val="-0.38*ppt_h"/>
                                          </p:val>
                                        </p:tav>
                                        <p:tav tm="60000">
                                          <p:val>
                                            <p:fltVal val="0"/>
                                          </p:val>
                                        </p:tav>
                                        <p:tav tm="65000">
                                          <p:val>
                                            <p:strVal val="0.38*ppt_h"/>
                                          </p:val>
                                        </p:tav>
                                        <p:tav tm="70000">
                                          <p:val>
                                            <p:strVal val="0.71*ppt_h"/>
                                          </p:val>
                                        </p:tav>
                                        <p:tav tm="75000">
                                          <p:val>
                                            <p:strVal val="0.92*ppt_h"/>
                                          </p:val>
                                        </p:tav>
                                        <p:tav tm="80000">
                                          <p:val>
                                            <p:strVal val="ppt_h"/>
                                          </p:val>
                                        </p:tav>
                                        <p:tav tm="85000">
                                          <p:val>
                                            <p:strVal val="0.92*ppt_h"/>
                                          </p:val>
                                        </p:tav>
                                        <p:tav tm="90000">
                                          <p:val>
                                            <p:strVal val="0.71*ppt_h"/>
                                          </p:val>
                                        </p:tav>
                                        <p:tav tm="95000">
                                          <p:val>
                                            <p:strVal val="0.38*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0" presetID="19" presetClass="entr" presetSubtype="5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 fmla="#ppt_h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19" presetClass="exit" presetSubtype="5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37" dur="500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strVal val="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500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5000">
                                          <p:val>
                                            <p:strVal val="0.92*ppt_h"/>
                                          </p:val>
                                        </p:tav>
                                        <p:tav tm="10000">
                                          <p:val>
                                            <p:strVal val="0.71*ppt_h"/>
                                          </p:val>
                                        </p:tav>
                                        <p:tav tm="15000">
                                          <p:val>
                                            <p:strVal val="0.38*ppt_h"/>
                                          </p:val>
                                        </p:tav>
                                        <p:tav tm="20000">
                                          <p:val>
                                            <p:fltVal val="0"/>
                                          </p:val>
                                        </p:tav>
                                        <p:tav tm="25000">
                                          <p:val>
                                            <p:strVal val="-0.38*ppt_h"/>
                                          </p:val>
                                        </p:tav>
                                        <p:tav tm="30000">
                                          <p:val>
                                            <p:strVal val="-0.71*ppt_h"/>
                                          </p:val>
                                        </p:tav>
                                        <p:tav tm="35000">
                                          <p:val>
                                            <p:strVal val="-0.92*ppt_h"/>
                                          </p:val>
                                        </p:tav>
                                        <p:tav tm="40000">
                                          <p:val>
                                            <p:strVal val="-ppt_h"/>
                                          </p:val>
                                        </p:tav>
                                        <p:tav tm="45000">
                                          <p:val>
                                            <p:strVal val="-0.92*ppt_h"/>
                                          </p:val>
                                        </p:tav>
                                        <p:tav tm="50000">
                                          <p:val>
                                            <p:strVal val="-0.71*ppt_h"/>
                                          </p:val>
                                        </p:tav>
                                        <p:tav tm="55000">
                                          <p:val>
                                            <p:strVal val="-0.38*ppt_h"/>
                                          </p:val>
                                        </p:tav>
                                        <p:tav tm="60000">
                                          <p:val>
                                            <p:fltVal val="0"/>
                                          </p:val>
                                        </p:tav>
                                        <p:tav tm="65000">
                                          <p:val>
                                            <p:strVal val="0.38*ppt_h"/>
                                          </p:val>
                                        </p:tav>
                                        <p:tav tm="70000">
                                          <p:val>
                                            <p:strVal val="0.71*ppt_h"/>
                                          </p:val>
                                        </p:tav>
                                        <p:tav tm="75000">
                                          <p:val>
                                            <p:strVal val="0.92*ppt_h"/>
                                          </p:val>
                                        </p:tav>
                                        <p:tav tm="80000">
                                          <p:val>
                                            <p:strVal val="ppt_h"/>
                                          </p:val>
                                        </p:tav>
                                        <p:tav tm="85000">
                                          <p:val>
                                            <p:strVal val="0.92*ppt_h"/>
                                          </p:val>
                                        </p:tav>
                                        <p:tav tm="90000">
                                          <p:val>
                                            <p:strVal val="0.71*ppt_h"/>
                                          </p:val>
                                        </p:tav>
                                        <p:tav tm="95000">
                                          <p:val>
                                            <p:strVal val="0.38*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0" presetID="19" presetClass="entr" presetSubtype="5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2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 fmla="#ppt_h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9"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57224" y="571480"/>
            <a:ext cx="7572428" cy="2643206"/>
          </a:xfrm>
        </p:spPr>
        <p:txBody>
          <a:bodyPr>
            <a:normAutofit fontScale="90000"/>
          </a:bodyPr>
          <a:lstStyle/>
          <a:p>
            <a:pPr algn="just"/>
            <a:r>
              <a:rPr lang="ru-RU" sz="2400" dirty="0" smtClean="0">
                <a:solidFill>
                  <a:schemeClr val="bg2">
                    <a:lumMod val="25000"/>
                  </a:schemeClr>
                </a:solidFill>
                <a:latin typeface="+mn-lt"/>
                <a:cs typeface="Arial" pitchFamily="34" charset="0"/>
              </a:rPr>
              <a:t>В разных языках название этой ягоды звучит по-разному, но оно непременно связано с понятием ЗЕМЛЯ. У поляков она именуется ПОЗЁМКА, у немцев ЭРДБЕРИ – «земляная ягода». Видимо, самым характерным казался в ней коротенький стебелёк, почти не поднимающий тяжёлую ягодку от почвы. Сколько раз поклонишься ЗЕМЛЯНИКЕ, прежде чем наберёшь лукошко. Склоняются, никнут к ЗЕМЛЕ алые ягодки, прячутся под листьями.</a:t>
            </a:r>
            <a:endParaRPr lang="ru-RU" sz="2400" dirty="0">
              <a:solidFill>
                <a:schemeClr val="bg2">
                  <a:lumMod val="25000"/>
                </a:schemeClr>
              </a:solidFill>
              <a:latin typeface="+mn-lt"/>
            </a:endParaRPr>
          </a:p>
        </p:txBody>
      </p:sp>
      <p:sp>
        <p:nvSpPr>
          <p:cNvPr id="5" name="Управляющая кнопка: в начало 4">
            <a:hlinkClick r:id="" action="ppaction://hlinkshowjump?jump=previousslide" highlightClick="1"/>
          </p:cNvPr>
          <p:cNvSpPr/>
          <p:nvPr/>
        </p:nvSpPr>
        <p:spPr>
          <a:xfrm>
            <a:off x="8001024" y="6000768"/>
            <a:ext cx="785818" cy="500066"/>
          </a:xfrm>
          <a:prstGeom prst="actionButtonBeginning">
            <a:avLst/>
          </a:prstGeom>
          <a:solidFill>
            <a:schemeClr val="accent5"/>
          </a:solidFill>
          <a:ln>
            <a:solidFill>
              <a:schemeClr val="accent2">
                <a:lumMod val="75000"/>
              </a:schemeClr>
            </a:solidFill>
          </a:ln>
          <a:scene3d>
            <a:camera prst="orthographicFront"/>
            <a:lightRig rig="threePt" dir="t"/>
          </a:scene3d>
          <a:sp3d>
            <a:bevelT w="114300" prst="artDeco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7" name="Рисунок 6" descr="земляника.jpg"/>
          <p:cNvPicPr>
            <a:picLocks noChangeAspect="1"/>
          </p:cNvPicPr>
          <p:nvPr/>
        </p:nvPicPr>
        <p:blipFill>
          <a:blip r:embed="rId2" cstate="email"/>
          <a:stretch>
            <a:fillRect/>
          </a:stretch>
        </p:blipFill>
        <p:spPr>
          <a:xfrm>
            <a:off x="2428860" y="3429000"/>
            <a:ext cx="4286280" cy="2928958"/>
          </a:xfrm>
          <a:prstGeom prst="rect">
            <a:avLst/>
          </a:prstGeom>
        </p:spPr>
      </p:pic>
    </p:spTree>
  </p:cSld>
  <p:clrMapOvr>
    <a:masterClrMapping/>
  </p:clrMapOvr>
  <p:transition advClick="0"/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кругленный прямоугольник 2"/>
          <p:cNvSpPr/>
          <p:nvPr/>
        </p:nvSpPr>
        <p:spPr>
          <a:xfrm>
            <a:off x="785786" y="642918"/>
            <a:ext cx="3528392" cy="720080"/>
          </a:xfrm>
          <a:prstGeom prst="roundRect">
            <a:avLst/>
          </a:prstGeom>
          <a:noFill/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 sz="3200" b="1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" name="Скругленный прямоугольник 3"/>
          <p:cNvSpPr/>
          <p:nvPr/>
        </p:nvSpPr>
        <p:spPr>
          <a:xfrm>
            <a:off x="785786" y="648618"/>
            <a:ext cx="3528392" cy="720080"/>
          </a:xfrm>
          <a:prstGeom prst="roundRect">
            <a:avLst/>
          </a:prstGeom>
          <a:solidFill>
            <a:srgbClr val="00B050"/>
          </a:solidFill>
          <a:ln>
            <a:solidFill>
              <a:srgbClr val="00B050"/>
            </a:solidFill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3200" b="1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Ин</a:t>
            </a:r>
            <a:r>
              <a:rPr lang="ru-RU" sz="3200" b="1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е</a:t>
            </a:r>
            <a:r>
              <a:rPr lang="ru-RU" sz="3200" b="1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й</a:t>
            </a:r>
            <a:endParaRPr lang="ru-RU" sz="3200" b="1" dirty="0">
              <a:solidFill>
                <a:schemeClr val="bg1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5" name="Скругленный прямоугольник 4"/>
          <p:cNvSpPr/>
          <p:nvPr/>
        </p:nvSpPr>
        <p:spPr>
          <a:xfrm>
            <a:off x="785786" y="642918"/>
            <a:ext cx="3528392" cy="720080"/>
          </a:xfrm>
          <a:prstGeom prst="roundRect">
            <a:avLst/>
          </a:prstGeom>
          <a:solidFill>
            <a:schemeClr val="accent2">
              <a:lumMod val="75000"/>
            </a:schemeClr>
          </a:solidFill>
          <a:ln>
            <a:solidFill>
              <a:schemeClr val="accent2">
                <a:lumMod val="75000"/>
              </a:schemeClr>
            </a:solidFill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3200" b="1" dirty="0" err="1" smtClean="0">
                <a:latin typeface="Arial" pitchFamily="34" charset="0"/>
                <a:cs typeface="Arial" pitchFamily="34" charset="0"/>
              </a:rPr>
              <a:t>Ин_й</a:t>
            </a:r>
            <a:endParaRPr lang="ru-RU" sz="3200" b="1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6" name="Скругленный прямоугольник 5"/>
          <p:cNvSpPr/>
          <p:nvPr/>
        </p:nvSpPr>
        <p:spPr>
          <a:xfrm>
            <a:off x="785786" y="642918"/>
            <a:ext cx="3528392" cy="720080"/>
          </a:xfrm>
          <a:prstGeom prst="roundRect">
            <a:avLst/>
          </a:prstGeom>
          <a:noFill/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 sz="3200" b="1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7" name="Скругленный прямоугольник 6"/>
          <p:cNvSpPr/>
          <p:nvPr/>
        </p:nvSpPr>
        <p:spPr>
          <a:xfrm>
            <a:off x="714348" y="1643050"/>
            <a:ext cx="3714776" cy="3357586"/>
          </a:xfrm>
          <a:prstGeom prst="roundRect">
            <a:avLst/>
          </a:prstGeom>
          <a:solidFill>
            <a:srgbClr val="00B050"/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r>
              <a:rPr lang="ru-RU" sz="2600" b="1" dirty="0" smtClean="0">
                <a:latin typeface="Arial" pitchFamily="34" charset="0"/>
                <a:cs typeface="Arial" pitchFamily="34" charset="0"/>
              </a:rPr>
              <a:t>Тонкий слой ледяных кристаллов </a:t>
            </a:r>
          </a:p>
          <a:p>
            <a:pPr algn="ctr"/>
            <a:r>
              <a:rPr lang="ru-RU" sz="2600" b="1" dirty="0" smtClean="0">
                <a:latin typeface="Arial" pitchFamily="34" charset="0"/>
                <a:cs typeface="Arial" pitchFamily="34" charset="0"/>
              </a:rPr>
              <a:t>на охлаждённой поверхности.</a:t>
            </a:r>
            <a:endParaRPr lang="ru-RU" sz="2600" dirty="0"/>
          </a:p>
        </p:txBody>
      </p:sp>
      <p:sp>
        <p:nvSpPr>
          <p:cNvPr id="8" name="Скругленный прямоугольник 7"/>
          <p:cNvSpPr/>
          <p:nvPr/>
        </p:nvSpPr>
        <p:spPr>
          <a:xfrm>
            <a:off x="714348" y="1643050"/>
            <a:ext cx="3714776" cy="3357586"/>
          </a:xfrm>
          <a:prstGeom prst="roundRect">
            <a:avLst/>
          </a:prstGeom>
          <a:solidFill>
            <a:schemeClr val="bg2">
              <a:lumMod val="50000"/>
            </a:schemeClr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3200" b="1" dirty="0" smtClean="0">
                <a:latin typeface="Arial" pitchFamily="34" charset="0"/>
                <a:cs typeface="Arial" pitchFamily="34" charset="0"/>
              </a:rPr>
              <a:t>Лексическое значение</a:t>
            </a:r>
            <a:endParaRPr lang="ru-RU" sz="3200" b="1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9" name="Скругленный прямоугольник 8"/>
          <p:cNvSpPr/>
          <p:nvPr/>
        </p:nvSpPr>
        <p:spPr>
          <a:xfrm>
            <a:off x="714348" y="1643050"/>
            <a:ext cx="3714776" cy="3357586"/>
          </a:xfrm>
          <a:prstGeom prst="roundRect">
            <a:avLst/>
          </a:prstGeom>
          <a:noFill/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 sz="3200" b="1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1" name="Стрелка вправо 10">
            <a:hlinkClick r:id="" action="ppaction://hlinkshowjump?jump=nextslide"/>
          </p:cNvPr>
          <p:cNvSpPr/>
          <p:nvPr/>
        </p:nvSpPr>
        <p:spPr>
          <a:xfrm>
            <a:off x="6000760" y="5286388"/>
            <a:ext cx="2643206" cy="1143008"/>
          </a:xfrm>
          <a:prstGeom prst="rightArrow">
            <a:avLst/>
          </a:prstGeom>
          <a:solidFill>
            <a:schemeClr val="accent2"/>
          </a:solidFill>
          <a:scene3d>
            <a:camera prst="orthographicFront"/>
            <a:lightRig rig="threePt" dir="t"/>
          </a:scene3d>
          <a:sp3d>
            <a:bevelT w="114300" prst="artDeco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000" b="1" dirty="0" smtClean="0"/>
              <a:t>Этимология</a:t>
            </a:r>
            <a:endParaRPr lang="ru-RU" sz="2000" b="1" dirty="0"/>
          </a:p>
        </p:txBody>
      </p:sp>
      <p:sp>
        <p:nvSpPr>
          <p:cNvPr id="13" name="Горизонтальный свиток 12">
            <a:hlinkClick r:id="rId2" action="ppaction://hlinksldjump"/>
          </p:cNvPr>
          <p:cNvSpPr/>
          <p:nvPr/>
        </p:nvSpPr>
        <p:spPr>
          <a:xfrm>
            <a:off x="2857488" y="5143512"/>
            <a:ext cx="2500330" cy="1357322"/>
          </a:xfrm>
          <a:prstGeom prst="horizontalScroll">
            <a:avLst/>
          </a:prstGeom>
          <a:effectLst>
            <a:glow rad="139700">
              <a:schemeClr val="accent2">
                <a:satMod val="175000"/>
                <a:alpha val="40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3200" b="1" dirty="0" smtClean="0"/>
              <a:t>Задания</a:t>
            </a:r>
            <a:endParaRPr lang="ru-RU" sz="3200" b="1" dirty="0"/>
          </a:p>
        </p:txBody>
      </p:sp>
      <p:sp>
        <p:nvSpPr>
          <p:cNvPr id="14" name="Управляющая кнопка: домой 13">
            <a:hlinkClick r:id="rId3" action="ppaction://hlinksldjump" highlightClick="1"/>
          </p:cNvPr>
          <p:cNvSpPr/>
          <p:nvPr/>
        </p:nvSpPr>
        <p:spPr>
          <a:xfrm>
            <a:off x="1428728" y="5786454"/>
            <a:ext cx="642942" cy="714380"/>
          </a:xfrm>
          <a:prstGeom prst="actionButtonHome">
            <a:avLst/>
          </a:prstGeom>
          <a:solidFill>
            <a:schemeClr val="accent5"/>
          </a:solidFill>
          <a:ln>
            <a:solidFill>
              <a:schemeClr val="accent2">
                <a:lumMod val="75000"/>
              </a:schemeClr>
            </a:solidFill>
          </a:ln>
          <a:scene3d>
            <a:camera prst="orthographicFront"/>
            <a:lightRig rig="threePt" dir="t"/>
          </a:scene3d>
          <a:sp3d>
            <a:bevelT w="114300" prst="artDeco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15" name="Рисунок 14" descr="иней.jpg"/>
          <p:cNvPicPr>
            <a:picLocks noChangeAspect="1"/>
          </p:cNvPicPr>
          <p:nvPr/>
        </p:nvPicPr>
        <p:blipFill>
          <a:blip r:embed="rId4" cstate="email"/>
          <a:stretch>
            <a:fillRect/>
          </a:stretch>
        </p:blipFill>
        <p:spPr>
          <a:xfrm rot="5400000">
            <a:off x="4500561" y="1071547"/>
            <a:ext cx="4286281" cy="3429024"/>
          </a:xfrm>
          <a:prstGeom prst="rect">
            <a:avLst/>
          </a:prstGeom>
        </p:spPr>
      </p:pic>
    </p:spTree>
  </p:cSld>
  <p:clrMapOvr>
    <a:masterClrMapping/>
  </p:clrMapOvr>
  <p:transition advClick="0"/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9" presetClass="exit" presetSubtype="5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6" dur="500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strVal val="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5000">
                                          <p:val>
                                            <p:strVal val="0.92*ppt_h"/>
                                          </p:val>
                                        </p:tav>
                                        <p:tav tm="10000">
                                          <p:val>
                                            <p:strVal val="0.71*ppt_h"/>
                                          </p:val>
                                        </p:tav>
                                        <p:tav tm="15000">
                                          <p:val>
                                            <p:strVal val="0.38*ppt_h"/>
                                          </p:val>
                                        </p:tav>
                                        <p:tav tm="20000">
                                          <p:val>
                                            <p:fltVal val="0"/>
                                          </p:val>
                                        </p:tav>
                                        <p:tav tm="25000">
                                          <p:val>
                                            <p:strVal val="-0.38*ppt_h"/>
                                          </p:val>
                                        </p:tav>
                                        <p:tav tm="30000">
                                          <p:val>
                                            <p:strVal val="-0.71*ppt_h"/>
                                          </p:val>
                                        </p:tav>
                                        <p:tav tm="35000">
                                          <p:val>
                                            <p:strVal val="-0.92*ppt_h"/>
                                          </p:val>
                                        </p:tav>
                                        <p:tav tm="40000">
                                          <p:val>
                                            <p:strVal val="-ppt_h"/>
                                          </p:val>
                                        </p:tav>
                                        <p:tav tm="45000">
                                          <p:val>
                                            <p:strVal val="-0.92*ppt_h"/>
                                          </p:val>
                                        </p:tav>
                                        <p:tav tm="50000">
                                          <p:val>
                                            <p:strVal val="-0.71*ppt_h"/>
                                          </p:val>
                                        </p:tav>
                                        <p:tav tm="55000">
                                          <p:val>
                                            <p:strVal val="-0.38*ppt_h"/>
                                          </p:val>
                                        </p:tav>
                                        <p:tav tm="60000">
                                          <p:val>
                                            <p:fltVal val="0"/>
                                          </p:val>
                                        </p:tav>
                                        <p:tav tm="65000">
                                          <p:val>
                                            <p:strVal val="0.38*ppt_h"/>
                                          </p:val>
                                        </p:tav>
                                        <p:tav tm="70000">
                                          <p:val>
                                            <p:strVal val="0.71*ppt_h"/>
                                          </p:val>
                                        </p:tav>
                                        <p:tav tm="75000">
                                          <p:val>
                                            <p:strVal val="0.92*ppt_h"/>
                                          </p:val>
                                        </p:tav>
                                        <p:tav tm="80000">
                                          <p:val>
                                            <p:strVal val="ppt_h"/>
                                          </p:val>
                                        </p:tav>
                                        <p:tav tm="85000">
                                          <p:val>
                                            <p:strVal val="0.92*ppt_h"/>
                                          </p:val>
                                        </p:tav>
                                        <p:tav tm="90000">
                                          <p:val>
                                            <p:strVal val="0.71*ppt_h"/>
                                          </p:val>
                                        </p:tav>
                                        <p:tav tm="95000">
                                          <p:val>
                                            <p:strVal val="0.38*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9" presetClass="entr" presetSubtype="5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 fmla="#ppt_h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9" presetClass="exit" presetSubtype="5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16" dur="500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strVal val="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500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5000">
                                          <p:val>
                                            <p:strVal val="0.92*ppt_h"/>
                                          </p:val>
                                        </p:tav>
                                        <p:tav tm="10000">
                                          <p:val>
                                            <p:strVal val="0.71*ppt_h"/>
                                          </p:val>
                                        </p:tav>
                                        <p:tav tm="15000">
                                          <p:val>
                                            <p:strVal val="0.38*ppt_h"/>
                                          </p:val>
                                        </p:tav>
                                        <p:tav tm="20000">
                                          <p:val>
                                            <p:fltVal val="0"/>
                                          </p:val>
                                        </p:tav>
                                        <p:tav tm="25000">
                                          <p:val>
                                            <p:strVal val="-0.38*ppt_h"/>
                                          </p:val>
                                        </p:tav>
                                        <p:tav tm="30000">
                                          <p:val>
                                            <p:strVal val="-0.71*ppt_h"/>
                                          </p:val>
                                        </p:tav>
                                        <p:tav tm="35000">
                                          <p:val>
                                            <p:strVal val="-0.92*ppt_h"/>
                                          </p:val>
                                        </p:tav>
                                        <p:tav tm="40000">
                                          <p:val>
                                            <p:strVal val="-ppt_h"/>
                                          </p:val>
                                        </p:tav>
                                        <p:tav tm="45000">
                                          <p:val>
                                            <p:strVal val="-0.92*ppt_h"/>
                                          </p:val>
                                        </p:tav>
                                        <p:tav tm="50000">
                                          <p:val>
                                            <p:strVal val="-0.71*ppt_h"/>
                                          </p:val>
                                        </p:tav>
                                        <p:tav tm="55000">
                                          <p:val>
                                            <p:strVal val="-0.38*ppt_h"/>
                                          </p:val>
                                        </p:tav>
                                        <p:tav tm="60000">
                                          <p:val>
                                            <p:fltVal val="0"/>
                                          </p:val>
                                        </p:tav>
                                        <p:tav tm="65000">
                                          <p:val>
                                            <p:strVal val="0.38*ppt_h"/>
                                          </p:val>
                                        </p:tav>
                                        <p:tav tm="70000">
                                          <p:val>
                                            <p:strVal val="0.71*ppt_h"/>
                                          </p:val>
                                        </p:tav>
                                        <p:tav tm="75000">
                                          <p:val>
                                            <p:strVal val="0.92*ppt_h"/>
                                          </p:val>
                                        </p:tav>
                                        <p:tav tm="80000">
                                          <p:val>
                                            <p:strVal val="ppt_h"/>
                                          </p:val>
                                        </p:tav>
                                        <p:tav tm="85000">
                                          <p:val>
                                            <p:strVal val="0.92*ppt_h"/>
                                          </p:val>
                                        </p:tav>
                                        <p:tav tm="90000">
                                          <p:val>
                                            <p:strVal val="0.71*ppt_h"/>
                                          </p:val>
                                        </p:tav>
                                        <p:tav tm="95000">
                                          <p:val>
                                            <p:strVal val="0.38*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9" presetClass="entr" presetSubtype="5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 fmla="#ppt_h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"/>
                  </p:tgtEl>
                </p:cond>
              </p:nextCondLst>
            </p:seq>
            <p:seq concurrent="1" nextAc="seek">
              <p:cTn id="23" restart="whenNotActive" fill="hold" evtFilter="cancelBubble" nodeType="interactiveSeq">
                <p:stCondLst>
                  <p:cond evt="onClick" delay="0">
                    <p:tgtEl>
                      <p:spTgt spid="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4" fill="hold">
                      <p:stCondLst>
                        <p:cond delay="0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19" presetClass="exit" presetSubtype="5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27" dur="500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strVal val="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500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5000">
                                          <p:val>
                                            <p:strVal val="0.92*ppt_h"/>
                                          </p:val>
                                        </p:tav>
                                        <p:tav tm="10000">
                                          <p:val>
                                            <p:strVal val="0.71*ppt_h"/>
                                          </p:val>
                                        </p:tav>
                                        <p:tav tm="15000">
                                          <p:val>
                                            <p:strVal val="0.38*ppt_h"/>
                                          </p:val>
                                        </p:tav>
                                        <p:tav tm="20000">
                                          <p:val>
                                            <p:fltVal val="0"/>
                                          </p:val>
                                        </p:tav>
                                        <p:tav tm="25000">
                                          <p:val>
                                            <p:strVal val="-0.38*ppt_h"/>
                                          </p:val>
                                        </p:tav>
                                        <p:tav tm="30000">
                                          <p:val>
                                            <p:strVal val="-0.71*ppt_h"/>
                                          </p:val>
                                        </p:tav>
                                        <p:tav tm="35000">
                                          <p:val>
                                            <p:strVal val="-0.92*ppt_h"/>
                                          </p:val>
                                        </p:tav>
                                        <p:tav tm="40000">
                                          <p:val>
                                            <p:strVal val="-ppt_h"/>
                                          </p:val>
                                        </p:tav>
                                        <p:tav tm="45000">
                                          <p:val>
                                            <p:strVal val="-0.92*ppt_h"/>
                                          </p:val>
                                        </p:tav>
                                        <p:tav tm="50000">
                                          <p:val>
                                            <p:strVal val="-0.71*ppt_h"/>
                                          </p:val>
                                        </p:tav>
                                        <p:tav tm="55000">
                                          <p:val>
                                            <p:strVal val="-0.38*ppt_h"/>
                                          </p:val>
                                        </p:tav>
                                        <p:tav tm="60000">
                                          <p:val>
                                            <p:fltVal val="0"/>
                                          </p:val>
                                        </p:tav>
                                        <p:tav tm="65000">
                                          <p:val>
                                            <p:strVal val="0.38*ppt_h"/>
                                          </p:val>
                                        </p:tav>
                                        <p:tav tm="70000">
                                          <p:val>
                                            <p:strVal val="0.71*ppt_h"/>
                                          </p:val>
                                        </p:tav>
                                        <p:tav tm="75000">
                                          <p:val>
                                            <p:strVal val="0.92*ppt_h"/>
                                          </p:val>
                                        </p:tav>
                                        <p:tav tm="80000">
                                          <p:val>
                                            <p:strVal val="ppt_h"/>
                                          </p:val>
                                        </p:tav>
                                        <p:tav tm="85000">
                                          <p:val>
                                            <p:strVal val="0.92*ppt_h"/>
                                          </p:val>
                                        </p:tav>
                                        <p:tav tm="90000">
                                          <p:val>
                                            <p:strVal val="0.71*ppt_h"/>
                                          </p:val>
                                        </p:tav>
                                        <p:tav tm="95000">
                                          <p:val>
                                            <p:strVal val="0.38*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0" presetID="19" presetClass="entr" presetSubtype="5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 fmla="#ppt_h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19" presetClass="exit" presetSubtype="5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37" dur="500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strVal val="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500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5000">
                                          <p:val>
                                            <p:strVal val="0.92*ppt_h"/>
                                          </p:val>
                                        </p:tav>
                                        <p:tav tm="10000">
                                          <p:val>
                                            <p:strVal val="0.71*ppt_h"/>
                                          </p:val>
                                        </p:tav>
                                        <p:tav tm="15000">
                                          <p:val>
                                            <p:strVal val="0.38*ppt_h"/>
                                          </p:val>
                                        </p:tav>
                                        <p:tav tm="20000">
                                          <p:val>
                                            <p:fltVal val="0"/>
                                          </p:val>
                                        </p:tav>
                                        <p:tav tm="25000">
                                          <p:val>
                                            <p:strVal val="-0.38*ppt_h"/>
                                          </p:val>
                                        </p:tav>
                                        <p:tav tm="30000">
                                          <p:val>
                                            <p:strVal val="-0.71*ppt_h"/>
                                          </p:val>
                                        </p:tav>
                                        <p:tav tm="35000">
                                          <p:val>
                                            <p:strVal val="-0.92*ppt_h"/>
                                          </p:val>
                                        </p:tav>
                                        <p:tav tm="40000">
                                          <p:val>
                                            <p:strVal val="-ppt_h"/>
                                          </p:val>
                                        </p:tav>
                                        <p:tav tm="45000">
                                          <p:val>
                                            <p:strVal val="-0.92*ppt_h"/>
                                          </p:val>
                                        </p:tav>
                                        <p:tav tm="50000">
                                          <p:val>
                                            <p:strVal val="-0.71*ppt_h"/>
                                          </p:val>
                                        </p:tav>
                                        <p:tav tm="55000">
                                          <p:val>
                                            <p:strVal val="-0.38*ppt_h"/>
                                          </p:val>
                                        </p:tav>
                                        <p:tav tm="60000">
                                          <p:val>
                                            <p:fltVal val="0"/>
                                          </p:val>
                                        </p:tav>
                                        <p:tav tm="65000">
                                          <p:val>
                                            <p:strVal val="0.38*ppt_h"/>
                                          </p:val>
                                        </p:tav>
                                        <p:tav tm="70000">
                                          <p:val>
                                            <p:strVal val="0.71*ppt_h"/>
                                          </p:val>
                                        </p:tav>
                                        <p:tav tm="75000">
                                          <p:val>
                                            <p:strVal val="0.92*ppt_h"/>
                                          </p:val>
                                        </p:tav>
                                        <p:tav tm="80000">
                                          <p:val>
                                            <p:strVal val="ppt_h"/>
                                          </p:val>
                                        </p:tav>
                                        <p:tav tm="85000">
                                          <p:val>
                                            <p:strVal val="0.92*ppt_h"/>
                                          </p:val>
                                        </p:tav>
                                        <p:tav tm="90000">
                                          <p:val>
                                            <p:strVal val="0.71*ppt_h"/>
                                          </p:val>
                                        </p:tav>
                                        <p:tav tm="95000">
                                          <p:val>
                                            <p:strVal val="0.38*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0" presetID="19" presetClass="entr" presetSubtype="5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2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 fmla="#ppt_h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9"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57224" y="571480"/>
            <a:ext cx="7572428" cy="1500198"/>
          </a:xfrm>
        </p:spPr>
        <p:txBody>
          <a:bodyPr>
            <a:normAutofit/>
          </a:bodyPr>
          <a:lstStyle/>
          <a:p>
            <a:pPr algn="just"/>
            <a:r>
              <a:rPr lang="ru-RU" sz="2800" dirty="0" smtClean="0">
                <a:solidFill>
                  <a:schemeClr val="bg2">
                    <a:lumMod val="25000"/>
                  </a:schemeClr>
                </a:solidFill>
                <a:latin typeface="+mn-lt"/>
                <a:cs typeface="Arial" pitchFamily="34" charset="0"/>
              </a:rPr>
              <a:t>Основа ИН – в слове ИНЕЙ та же, что в древнем индийском ЭНИ – «сверкающий».</a:t>
            </a:r>
            <a:br>
              <a:rPr lang="ru-RU" sz="2800" dirty="0" smtClean="0">
                <a:solidFill>
                  <a:schemeClr val="bg2">
                    <a:lumMod val="25000"/>
                  </a:schemeClr>
                </a:solidFill>
                <a:latin typeface="+mn-lt"/>
                <a:cs typeface="Arial" pitchFamily="34" charset="0"/>
              </a:rPr>
            </a:br>
            <a:r>
              <a:rPr lang="ru-RU" sz="2800" dirty="0" smtClean="0">
                <a:solidFill>
                  <a:schemeClr val="bg2">
                    <a:lumMod val="25000"/>
                  </a:schemeClr>
                </a:solidFill>
                <a:latin typeface="+mn-lt"/>
                <a:cs typeface="Arial" pitchFamily="34" charset="0"/>
              </a:rPr>
              <a:t> ИНЕЙ – ЭНИ = «сверкающий».</a:t>
            </a:r>
            <a:endParaRPr lang="ru-RU" sz="2800" dirty="0">
              <a:solidFill>
                <a:schemeClr val="bg2">
                  <a:lumMod val="25000"/>
                </a:schemeClr>
              </a:solidFill>
              <a:latin typeface="+mn-lt"/>
            </a:endParaRPr>
          </a:p>
        </p:txBody>
      </p:sp>
      <p:sp>
        <p:nvSpPr>
          <p:cNvPr id="5" name="Управляющая кнопка: в начало 4">
            <a:hlinkClick r:id="" action="ppaction://hlinkshowjump?jump=previousslide" highlightClick="1"/>
          </p:cNvPr>
          <p:cNvSpPr/>
          <p:nvPr/>
        </p:nvSpPr>
        <p:spPr>
          <a:xfrm>
            <a:off x="8001024" y="6000768"/>
            <a:ext cx="785818" cy="500066"/>
          </a:xfrm>
          <a:prstGeom prst="actionButtonBeginning">
            <a:avLst/>
          </a:prstGeom>
          <a:solidFill>
            <a:schemeClr val="accent5"/>
          </a:solidFill>
          <a:ln>
            <a:solidFill>
              <a:schemeClr val="accent2">
                <a:lumMod val="75000"/>
              </a:schemeClr>
            </a:solidFill>
          </a:ln>
          <a:scene3d>
            <a:camera prst="orthographicFront"/>
            <a:lightRig rig="threePt" dir="t"/>
          </a:scene3d>
          <a:sp3d>
            <a:bevelT w="114300" prst="artDeco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6" name="Рисунок 5" descr="иней 2.jpg"/>
          <p:cNvPicPr>
            <a:picLocks noChangeAspect="1"/>
          </p:cNvPicPr>
          <p:nvPr/>
        </p:nvPicPr>
        <p:blipFill>
          <a:blip r:embed="rId2" cstate="email"/>
          <a:srcRect/>
          <a:stretch>
            <a:fillRect/>
          </a:stretch>
        </p:blipFill>
        <p:spPr>
          <a:xfrm>
            <a:off x="2143108" y="2143116"/>
            <a:ext cx="5286412" cy="4111632"/>
          </a:xfrm>
          <a:prstGeom prst="rect">
            <a:avLst/>
          </a:prstGeom>
        </p:spPr>
      </p:pic>
    </p:spTree>
  </p:cSld>
  <p:clrMapOvr>
    <a:masterClrMapping/>
  </p:clrMapOvr>
  <p:transition advClick="0"/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кругленный прямоугольник 2"/>
          <p:cNvSpPr/>
          <p:nvPr/>
        </p:nvSpPr>
        <p:spPr>
          <a:xfrm>
            <a:off x="785786" y="642918"/>
            <a:ext cx="3528392" cy="720080"/>
          </a:xfrm>
          <a:prstGeom prst="roundRect">
            <a:avLst/>
          </a:prstGeom>
          <a:noFill/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 sz="3200" b="1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" name="Скругленный прямоугольник 3"/>
          <p:cNvSpPr/>
          <p:nvPr/>
        </p:nvSpPr>
        <p:spPr>
          <a:xfrm>
            <a:off x="785786" y="648618"/>
            <a:ext cx="3528392" cy="720080"/>
          </a:xfrm>
          <a:prstGeom prst="roundRect">
            <a:avLst/>
          </a:prstGeom>
          <a:solidFill>
            <a:srgbClr val="00B050"/>
          </a:solidFill>
          <a:ln>
            <a:solidFill>
              <a:srgbClr val="00B050"/>
            </a:solidFill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3200" b="1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К</a:t>
            </a:r>
            <a:r>
              <a:rPr lang="ru-RU" sz="3200" b="1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а</a:t>
            </a:r>
            <a:r>
              <a:rPr lang="ru-RU" sz="3200" b="1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пуста</a:t>
            </a:r>
            <a:endParaRPr lang="ru-RU" sz="3200" b="1" dirty="0">
              <a:solidFill>
                <a:schemeClr val="bg1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5" name="Скругленный прямоугольник 4"/>
          <p:cNvSpPr/>
          <p:nvPr/>
        </p:nvSpPr>
        <p:spPr>
          <a:xfrm>
            <a:off x="785786" y="642918"/>
            <a:ext cx="3528392" cy="720080"/>
          </a:xfrm>
          <a:prstGeom prst="roundRect">
            <a:avLst/>
          </a:prstGeom>
          <a:solidFill>
            <a:schemeClr val="accent2">
              <a:lumMod val="75000"/>
            </a:schemeClr>
          </a:solidFill>
          <a:ln>
            <a:solidFill>
              <a:schemeClr val="accent2">
                <a:lumMod val="75000"/>
              </a:schemeClr>
            </a:solidFill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3200" b="1" dirty="0" err="1" smtClean="0">
                <a:latin typeface="Arial" pitchFamily="34" charset="0"/>
                <a:cs typeface="Arial" pitchFamily="34" charset="0"/>
              </a:rPr>
              <a:t>К_пуста</a:t>
            </a:r>
            <a:endParaRPr lang="ru-RU" sz="3200" b="1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6" name="Скругленный прямоугольник 5"/>
          <p:cNvSpPr/>
          <p:nvPr/>
        </p:nvSpPr>
        <p:spPr>
          <a:xfrm>
            <a:off x="785786" y="642918"/>
            <a:ext cx="3528392" cy="720080"/>
          </a:xfrm>
          <a:prstGeom prst="roundRect">
            <a:avLst/>
          </a:prstGeom>
          <a:noFill/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 sz="3200" b="1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7" name="Скругленный прямоугольник 6"/>
          <p:cNvSpPr/>
          <p:nvPr/>
        </p:nvSpPr>
        <p:spPr>
          <a:xfrm>
            <a:off x="714348" y="1643050"/>
            <a:ext cx="3714776" cy="3357586"/>
          </a:xfrm>
          <a:prstGeom prst="roundRect">
            <a:avLst/>
          </a:prstGeom>
          <a:solidFill>
            <a:srgbClr val="00B050"/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r>
              <a:rPr lang="ru-RU" sz="2600" b="1" dirty="0" smtClean="0">
                <a:latin typeface="Arial" pitchFamily="34" charset="0"/>
                <a:cs typeface="Arial" pitchFamily="34" charset="0"/>
              </a:rPr>
              <a:t> </a:t>
            </a:r>
            <a:r>
              <a:rPr lang="ru-RU" sz="3200" b="1" dirty="0" smtClean="0">
                <a:latin typeface="Arial" pitchFamily="34" charset="0"/>
                <a:cs typeface="Arial" pitchFamily="34" charset="0"/>
              </a:rPr>
              <a:t>Огородное растение, овощ.</a:t>
            </a:r>
            <a:endParaRPr lang="ru-RU" sz="3200" dirty="0"/>
          </a:p>
        </p:txBody>
      </p:sp>
      <p:sp>
        <p:nvSpPr>
          <p:cNvPr id="8" name="Скругленный прямоугольник 7"/>
          <p:cNvSpPr/>
          <p:nvPr/>
        </p:nvSpPr>
        <p:spPr>
          <a:xfrm>
            <a:off x="714348" y="1643050"/>
            <a:ext cx="3714776" cy="3357586"/>
          </a:xfrm>
          <a:prstGeom prst="roundRect">
            <a:avLst/>
          </a:prstGeom>
          <a:solidFill>
            <a:schemeClr val="bg2">
              <a:lumMod val="50000"/>
            </a:schemeClr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3200" b="1" dirty="0" smtClean="0">
                <a:latin typeface="Arial" pitchFamily="34" charset="0"/>
                <a:cs typeface="Arial" pitchFamily="34" charset="0"/>
              </a:rPr>
              <a:t>Лексическое значение</a:t>
            </a:r>
            <a:endParaRPr lang="ru-RU" sz="3200" b="1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9" name="Скругленный прямоугольник 8"/>
          <p:cNvSpPr/>
          <p:nvPr/>
        </p:nvSpPr>
        <p:spPr>
          <a:xfrm>
            <a:off x="714348" y="1643050"/>
            <a:ext cx="3714776" cy="3357586"/>
          </a:xfrm>
          <a:prstGeom prst="roundRect">
            <a:avLst/>
          </a:prstGeom>
          <a:noFill/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 sz="3200" b="1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1" name="Стрелка вправо 10">
            <a:hlinkClick r:id="" action="ppaction://hlinkshowjump?jump=nextslide"/>
          </p:cNvPr>
          <p:cNvSpPr/>
          <p:nvPr/>
        </p:nvSpPr>
        <p:spPr>
          <a:xfrm>
            <a:off x="6000760" y="5286388"/>
            <a:ext cx="2643206" cy="1143008"/>
          </a:xfrm>
          <a:prstGeom prst="rightArrow">
            <a:avLst/>
          </a:prstGeom>
          <a:solidFill>
            <a:schemeClr val="accent2"/>
          </a:solidFill>
          <a:scene3d>
            <a:camera prst="orthographicFront"/>
            <a:lightRig rig="threePt" dir="t"/>
          </a:scene3d>
          <a:sp3d>
            <a:bevelT w="114300" prst="artDeco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000" b="1" dirty="0" smtClean="0"/>
              <a:t>Этимология</a:t>
            </a:r>
            <a:endParaRPr lang="ru-RU" sz="2000" b="1" dirty="0"/>
          </a:p>
        </p:txBody>
      </p:sp>
      <p:sp>
        <p:nvSpPr>
          <p:cNvPr id="13" name="Горизонтальный свиток 12">
            <a:hlinkClick r:id="rId2" action="ppaction://hlinksldjump"/>
          </p:cNvPr>
          <p:cNvSpPr/>
          <p:nvPr/>
        </p:nvSpPr>
        <p:spPr>
          <a:xfrm>
            <a:off x="2857488" y="5143512"/>
            <a:ext cx="2500330" cy="1357322"/>
          </a:xfrm>
          <a:prstGeom prst="horizontalScroll">
            <a:avLst/>
          </a:prstGeom>
          <a:effectLst>
            <a:glow rad="139700">
              <a:schemeClr val="accent2">
                <a:satMod val="175000"/>
                <a:alpha val="40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3200" b="1" dirty="0" smtClean="0"/>
              <a:t>Задания</a:t>
            </a:r>
            <a:endParaRPr lang="ru-RU" sz="3200" b="1" dirty="0"/>
          </a:p>
        </p:txBody>
      </p:sp>
      <p:sp>
        <p:nvSpPr>
          <p:cNvPr id="14" name="Управляющая кнопка: домой 13">
            <a:hlinkClick r:id="rId3" action="ppaction://hlinksldjump" highlightClick="1"/>
          </p:cNvPr>
          <p:cNvSpPr/>
          <p:nvPr/>
        </p:nvSpPr>
        <p:spPr>
          <a:xfrm>
            <a:off x="1428728" y="5786454"/>
            <a:ext cx="642942" cy="714380"/>
          </a:xfrm>
          <a:prstGeom prst="actionButtonHome">
            <a:avLst/>
          </a:prstGeom>
          <a:solidFill>
            <a:schemeClr val="accent5"/>
          </a:solidFill>
          <a:ln>
            <a:solidFill>
              <a:schemeClr val="accent2">
                <a:lumMod val="75000"/>
              </a:schemeClr>
            </a:solidFill>
          </a:ln>
          <a:scene3d>
            <a:camera prst="orthographicFront"/>
            <a:lightRig rig="threePt" dir="t"/>
          </a:scene3d>
          <a:sp3d>
            <a:bevelT w="114300" prst="artDeco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12" name="Рисунок 11" descr="капуста.jpg"/>
          <p:cNvPicPr>
            <a:picLocks noChangeAspect="1"/>
          </p:cNvPicPr>
          <p:nvPr/>
        </p:nvPicPr>
        <p:blipFill>
          <a:blip r:embed="rId4" cstate="email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4635918" y="1000108"/>
            <a:ext cx="4135884" cy="3929090"/>
          </a:xfrm>
          <a:prstGeom prst="rect">
            <a:avLst/>
          </a:prstGeom>
        </p:spPr>
      </p:pic>
    </p:spTree>
  </p:cSld>
  <p:clrMapOvr>
    <a:masterClrMapping/>
  </p:clrMapOvr>
  <p:transition advClick="0"/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9" presetClass="exit" presetSubtype="5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6" dur="500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strVal val="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5000">
                                          <p:val>
                                            <p:strVal val="0.92*ppt_h"/>
                                          </p:val>
                                        </p:tav>
                                        <p:tav tm="10000">
                                          <p:val>
                                            <p:strVal val="0.71*ppt_h"/>
                                          </p:val>
                                        </p:tav>
                                        <p:tav tm="15000">
                                          <p:val>
                                            <p:strVal val="0.38*ppt_h"/>
                                          </p:val>
                                        </p:tav>
                                        <p:tav tm="20000">
                                          <p:val>
                                            <p:fltVal val="0"/>
                                          </p:val>
                                        </p:tav>
                                        <p:tav tm="25000">
                                          <p:val>
                                            <p:strVal val="-0.38*ppt_h"/>
                                          </p:val>
                                        </p:tav>
                                        <p:tav tm="30000">
                                          <p:val>
                                            <p:strVal val="-0.71*ppt_h"/>
                                          </p:val>
                                        </p:tav>
                                        <p:tav tm="35000">
                                          <p:val>
                                            <p:strVal val="-0.92*ppt_h"/>
                                          </p:val>
                                        </p:tav>
                                        <p:tav tm="40000">
                                          <p:val>
                                            <p:strVal val="-ppt_h"/>
                                          </p:val>
                                        </p:tav>
                                        <p:tav tm="45000">
                                          <p:val>
                                            <p:strVal val="-0.92*ppt_h"/>
                                          </p:val>
                                        </p:tav>
                                        <p:tav tm="50000">
                                          <p:val>
                                            <p:strVal val="-0.71*ppt_h"/>
                                          </p:val>
                                        </p:tav>
                                        <p:tav tm="55000">
                                          <p:val>
                                            <p:strVal val="-0.38*ppt_h"/>
                                          </p:val>
                                        </p:tav>
                                        <p:tav tm="60000">
                                          <p:val>
                                            <p:fltVal val="0"/>
                                          </p:val>
                                        </p:tav>
                                        <p:tav tm="65000">
                                          <p:val>
                                            <p:strVal val="0.38*ppt_h"/>
                                          </p:val>
                                        </p:tav>
                                        <p:tav tm="70000">
                                          <p:val>
                                            <p:strVal val="0.71*ppt_h"/>
                                          </p:val>
                                        </p:tav>
                                        <p:tav tm="75000">
                                          <p:val>
                                            <p:strVal val="0.92*ppt_h"/>
                                          </p:val>
                                        </p:tav>
                                        <p:tav tm="80000">
                                          <p:val>
                                            <p:strVal val="ppt_h"/>
                                          </p:val>
                                        </p:tav>
                                        <p:tav tm="85000">
                                          <p:val>
                                            <p:strVal val="0.92*ppt_h"/>
                                          </p:val>
                                        </p:tav>
                                        <p:tav tm="90000">
                                          <p:val>
                                            <p:strVal val="0.71*ppt_h"/>
                                          </p:val>
                                        </p:tav>
                                        <p:tav tm="95000">
                                          <p:val>
                                            <p:strVal val="0.38*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9" presetClass="entr" presetSubtype="5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 fmla="#ppt_h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9" presetClass="exit" presetSubtype="5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16" dur="500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strVal val="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500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5000">
                                          <p:val>
                                            <p:strVal val="0.92*ppt_h"/>
                                          </p:val>
                                        </p:tav>
                                        <p:tav tm="10000">
                                          <p:val>
                                            <p:strVal val="0.71*ppt_h"/>
                                          </p:val>
                                        </p:tav>
                                        <p:tav tm="15000">
                                          <p:val>
                                            <p:strVal val="0.38*ppt_h"/>
                                          </p:val>
                                        </p:tav>
                                        <p:tav tm="20000">
                                          <p:val>
                                            <p:fltVal val="0"/>
                                          </p:val>
                                        </p:tav>
                                        <p:tav tm="25000">
                                          <p:val>
                                            <p:strVal val="-0.38*ppt_h"/>
                                          </p:val>
                                        </p:tav>
                                        <p:tav tm="30000">
                                          <p:val>
                                            <p:strVal val="-0.71*ppt_h"/>
                                          </p:val>
                                        </p:tav>
                                        <p:tav tm="35000">
                                          <p:val>
                                            <p:strVal val="-0.92*ppt_h"/>
                                          </p:val>
                                        </p:tav>
                                        <p:tav tm="40000">
                                          <p:val>
                                            <p:strVal val="-ppt_h"/>
                                          </p:val>
                                        </p:tav>
                                        <p:tav tm="45000">
                                          <p:val>
                                            <p:strVal val="-0.92*ppt_h"/>
                                          </p:val>
                                        </p:tav>
                                        <p:tav tm="50000">
                                          <p:val>
                                            <p:strVal val="-0.71*ppt_h"/>
                                          </p:val>
                                        </p:tav>
                                        <p:tav tm="55000">
                                          <p:val>
                                            <p:strVal val="-0.38*ppt_h"/>
                                          </p:val>
                                        </p:tav>
                                        <p:tav tm="60000">
                                          <p:val>
                                            <p:fltVal val="0"/>
                                          </p:val>
                                        </p:tav>
                                        <p:tav tm="65000">
                                          <p:val>
                                            <p:strVal val="0.38*ppt_h"/>
                                          </p:val>
                                        </p:tav>
                                        <p:tav tm="70000">
                                          <p:val>
                                            <p:strVal val="0.71*ppt_h"/>
                                          </p:val>
                                        </p:tav>
                                        <p:tav tm="75000">
                                          <p:val>
                                            <p:strVal val="0.92*ppt_h"/>
                                          </p:val>
                                        </p:tav>
                                        <p:tav tm="80000">
                                          <p:val>
                                            <p:strVal val="ppt_h"/>
                                          </p:val>
                                        </p:tav>
                                        <p:tav tm="85000">
                                          <p:val>
                                            <p:strVal val="0.92*ppt_h"/>
                                          </p:val>
                                        </p:tav>
                                        <p:tav tm="90000">
                                          <p:val>
                                            <p:strVal val="0.71*ppt_h"/>
                                          </p:val>
                                        </p:tav>
                                        <p:tav tm="95000">
                                          <p:val>
                                            <p:strVal val="0.38*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9" presetClass="entr" presetSubtype="5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 fmla="#ppt_h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"/>
                  </p:tgtEl>
                </p:cond>
              </p:nextCondLst>
            </p:seq>
            <p:seq concurrent="1" nextAc="seek">
              <p:cTn id="23" restart="whenNotActive" fill="hold" evtFilter="cancelBubble" nodeType="interactiveSeq">
                <p:stCondLst>
                  <p:cond evt="onClick" delay="0">
                    <p:tgtEl>
                      <p:spTgt spid="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4" fill="hold">
                      <p:stCondLst>
                        <p:cond delay="0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19" presetClass="exit" presetSubtype="5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27" dur="500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strVal val="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500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5000">
                                          <p:val>
                                            <p:strVal val="0.92*ppt_h"/>
                                          </p:val>
                                        </p:tav>
                                        <p:tav tm="10000">
                                          <p:val>
                                            <p:strVal val="0.71*ppt_h"/>
                                          </p:val>
                                        </p:tav>
                                        <p:tav tm="15000">
                                          <p:val>
                                            <p:strVal val="0.38*ppt_h"/>
                                          </p:val>
                                        </p:tav>
                                        <p:tav tm="20000">
                                          <p:val>
                                            <p:fltVal val="0"/>
                                          </p:val>
                                        </p:tav>
                                        <p:tav tm="25000">
                                          <p:val>
                                            <p:strVal val="-0.38*ppt_h"/>
                                          </p:val>
                                        </p:tav>
                                        <p:tav tm="30000">
                                          <p:val>
                                            <p:strVal val="-0.71*ppt_h"/>
                                          </p:val>
                                        </p:tav>
                                        <p:tav tm="35000">
                                          <p:val>
                                            <p:strVal val="-0.92*ppt_h"/>
                                          </p:val>
                                        </p:tav>
                                        <p:tav tm="40000">
                                          <p:val>
                                            <p:strVal val="-ppt_h"/>
                                          </p:val>
                                        </p:tav>
                                        <p:tav tm="45000">
                                          <p:val>
                                            <p:strVal val="-0.92*ppt_h"/>
                                          </p:val>
                                        </p:tav>
                                        <p:tav tm="50000">
                                          <p:val>
                                            <p:strVal val="-0.71*ppt_h"/>
                                          </p:val>
                                        </p:tav>
                                        <p:tav tm="55000">
                                          <p:val>
                                            <p:strVal val="-0.38*ppt_h"/>
                                          </p:val>
                                        </p:tav>
                                        <p:tav tm="60000">
                                          <p:val>
                                            <p:fltVal val="0"/>
                                          </p:val>
                                        </p:tav>
                                        <p:tav tm="65000">
                                          <p:val>
                                            <p:strVal val="0.38*ppt_h"/>
                                          </p:val>
                                        </p:tav>
                                        <p:tav tm="70000">
                                          <p:val>
                                            <p:strVal val="0.71*ppt_h"/>
                                          </p:val>
                                        </p:tav>
                                        <p:tav tm="75000">
                                          <p:val>
                                            <p:strVal val="0.92*ppt_h"/>
                                          </p:val>
                                        </p:tav>
                                        <p:tav tm="80000">
                                          <p:val>
                                            <p:strVal val="ppt_h"/>
                                          </p:val>
                                        </p:tav>
                                        <p:tav tm="85000">
                                          <p:val>
                                            <p:strVal val="0.92*ppt_h"/>
                                          </p:val>
                                        </p:tav>
                                        <p:tav tm="90000">
                                          <p:val>
                                            <p:strVal val="0.71*ppt_h"/>
                                          </p:val>
                                        </p:tav>
                                        <p:tav tm="95000">
                                          <p:val>
                                            <p:strVal val="0.38*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0" presetID="19" presetClass="entr" presetSubtype="5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 fmla="#ppt_h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19" presetClass="exit" presetSubtype="5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37" dur="500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strVal val="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500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5000">
                                          <p:val>
                                            <p:strVal val="0.92*ppt_h"/>
                                          </p:val>
                                        </p:tav>
                                        <p:tav tm="10000">
                                          <p:val>
                                            <p:strVal val="0.71*ppt_h"/>
                                          </p:val>
                                        </p:tav>
                                        <p:tav tm="15000">
                                          <p:val>
                                            <p:strVal val="0.38*ppt_h"/>
                                          </p:val>
                                        </p:tav>
                                        <p:tav tm="20000">
                                          <p:val>
                                            <p:fltVal val="0"/>
                                          </p:val>
                                        </p:tav>
                                        <p:tav tm="25000">
                                          <p:val>
                                            <p:strVal val="-0.38*ppt_h"/>
                                          </p:val>
                                        </p:tav>
                                        <p:tav tm="30000">
                                          <p:val>
                                            <p:strVal val="-0.71*ppt_h"/>
                                          </p:val>
                                        </p:tav>
                                        <p:tav tm="35000">
                                          <p:val>
                                            <p:strVal val="-0.92*ppt_h"/>
                                          </p:val>
                                        </p:tav>
                                        <p:tav tm="40000">
                                          <p:val>
                                            <p:strVal val="-ppt_h"/>
                                          </p:val>
                                        </p:tav>
                                        <p:tav tm="45000">
                                          <p:val>
                                            <p:strVal val="-0.92*ppt_h"/>
                                          </p:val>
                                        </p:tav>
                                        <p:tav tm="50000">
                                          <p:val>
                                            <p:strVal val="-0.71*ppt_h"/>
                                          </p:val>
                                        </p:tav>
                                        <p:tav tm="55000">
                                          <p:val>
                                            <p:strVal val="-0.38*ppt_h"/>
                                          </p:val>
                                        </p:tav>
                                        <p:tav tm="60000">
                                          <p:val>
                                            <p:fltVal val="0"/>
                                          </p:val>
                                        </p:tav>
                                        <p:tav tm="65000">
                                          <p:val>
                                            <p:strVal val="0.38*ppt_h"/>
                                          </p:val>
                                        </p:tav>
                                        <p:tav tm="70000">
                                          <p:val>
                                            <p:strVal val="0.71*ppt_h"/>
                                          </p:val>
                                        </p:tav>
                                        <p:tav tm="75000">
                                          <p:val>
                                            <p:strVal val="0.92*ppt_h"/>
                                          </p:val>
                                        </p:tav>
                                        <p:tav tm="80000">
                                          <p:val>
                                            <p:strVal val="ppt_h"/>
                                          </p:val>
                                        </p:tav>
                                        <p:tav tm="85000">
                                          <p:val>
                                            <p:strVal val="0.92*ppt_h"/>
                                          </p:val>
                                        </p:tav>
                                        <p:tav tm="90000">
                                          <p:val>
                                            <p:strVal val="0.71*ppt_h"/>
                                          </p:val>
                                        </p:tav>
                                        <p:tav tm="95000">
                                          <p:val>
                                            <p:strVal val="0.38*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0" presetID="19" presetClass="entr" presetSubtype="5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2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 fmla="#ppt_h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9"/>
                  </p:tgtEl>
                </p:cond>
              </p:nextCondLst>
            </p:seq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57224" y="571480"/>
            <a:ext cx="7572428" cy="3714776"/>
          </a:xfrm>
        </p:spPr>
        <p:txBody>
          <a:bodyPr>
            <a:normAutofit fontScale="90000"/>
          </a:bodyPr>
          <a:lstStyle/>
          <a:p>
            <a:pPr algn="l"/>
            <a:r>
              <a:rPr lang="ru-RU" sz="3100" dirty="0" smtClean="0">
                <a:solidFill>
                  <a:schemeClr val="bg2">
                    <a:lumMod val="25000"/>
                  </a:schemeClr>
                </a:solidFill>
                <a:latin typeface="+mn-lt"/>
              </a:rPr>
              <a:t/>
            </a:r>
            <a:br>
              <a:rPr lang="ru-RU" sz="3100" dirty="0" smtClean="0">
                <a:solidFill>
                  <a:schemeClr val="bg2">
                    <a:lumMod val="25000"/>
                  </a:schemeClr>
                </a:solidFill>
                <a:latin typeface="+mn-lt"/>
              </a:rPr>
            </a:br>
            <a:r>
              <a:rPr lang="ru-RU" sz="3100" dirty="0" smtClean="0">
                <a:solidFill>
                  <a:schemeClr val="bg2">
                    <a:lumMod val="25000"/>
                  </a:schemeClr>
                </a:solidFill>
                <a:latin typeface="+mn-lt"/>
              </a:rPr>
              <a:t/>
            </a:r>
            <a:br>
              <a:rPr lang="ru-RU" sz="3100" dirty="0" smtClean="0">
                <a:solidFill>
                  <a:schemeClr val="bg2">
                    <a:lumMod val="25000"/>
                  </a:schemeClr>
                </a:solidFill>
                <a:latin typeface="+mn-lt"/>
              </a:rPr>
            </a:br>
            <a:r>
              <a:rPr lang="ru-RU" sz="3100" dirty="0" smtClean="0">
                <a:solidFill>
                  <a:schemeClr val="bg2">
                    <a:lumMod val="25000"/>
                  </a:schemeClr>
                </a:solidFill>
                <a:latin typeface="+mn-lt"/>
              </a:rPr>
              <a:t>Слово </a:t>
            </a:r>
            <a:r>
              <a:rPr lang="ru-RU" sz="3100" i="1" dirty="0" smtClean="0">
                <a:solidFill>
                  <a:schemeClr val="bg2">
                    <a:lumMod val="25000"/>
                  </a:schemeClr>
                </a:solidFill>
                <a:latin typeface="+mn-lt"/>
              </a:rPr>
              <a:t>капуста,</a:t>
            </a:r>
            <a:r>
              <a:rPr lang="ru-RU" sz="3100" dirty="0" smtClean="0">
                <a:solidFill>
                  <a:schemeClr val="bg2">
                    <a:lumMod val="25000"/>
                  </a:schemeClr>
                </a:solidFill>
                <a:latin typeface="+mn-lt"/>
              </a:rPr>
              <a:t> действительно, является родственником (хотя и дальним) </a:t>
            </a:r>
            <a:r>
              <a:rPr lang="ru-RU" sz="3100" i="1" dirty="0" smtClean="0">
                <a:solidFill>
                  <a:schemeClr val="bg2">
                    <a:lumMod val="25000"/>
                  </a:schemeClr>
                </a:solidFill>
                <a:latin typeface="+mn-lt"/>
              </a:rPr>
              <a:t>капитану</a:t>
            </a:r>
            <a:r>
              <a:rPr lang="ru-RU" sz="3100" dirty="0" smtClean="0">
                <a:solidFill>
                  <a:schemeClr val="bg2">
                    <a:lumMod val="25000"/>
                  </a:schemeClr>
                </a:solidFill>
                <a:latin typeface="+mn-lt"/>
              </a:rPr>
              <a:t>. Слово </a:t>
            </a:r>
            <a:r>
              <a:rPr lang="ru-RU" sz="3100" i="1" dirty="0" smtClean="0">
                <a:solidFill>
                  <a:schemeClr val="bg2">
                    <a:lumMod val="25000"/>
                  </a:schemeClr>
                </a:solidFill>
                <a:latin typeface="+mn-lt"/>
              </a:rPr>
              <a:t>капитан</a:t>
            </a:r>
            <a:r>
              <a:rPr lang="ru-RU" sz="3100" dirty="0" smtClean="0">
                <a:solidFill>
                  <a:schemeClr val="bg2">
                    <a:lumMod val="25000"/>
                  </a:schemeClr>
                </a:solidFill>
                <a:latin typeface="+mn-lt"/>
              </a:rPr>
              <a:t> произошло от латинского </a:t>
            </a:r>
            <a:r>
              <a:rPr lang="ru-RU" sz="3100" i="1" dirty="0" smtClean="0">
                <a:solidFill>
                  <a:schemeClr val="bg2">
                    <a:lumMod val="25000"/>
                  </a:schemeClr>
                </a:solidFill>
                <a:latin typeface="+mn-lt"/>
              </a:rPr>
              <a:t>капут</a:t>
            </a:r>
            <a:r>
              <a:rPr lang="ru-RU" sz="3100" dirty="0" smtClean="0">
                <a:solidFill>
                  <a:schemeClr val="bg2">
                    <a:lumMod val="25000"/>
                  </a:schemeClr>
                </a:solidFill>
                <a:latin typeface="+mn-lt"/>
              </a:rPr>
              <a:t> </a:t>
            </a:r>
            <a:r>
              <a:rPr lang="ru-RU" sz="3100" i="1" dirty="0" smtClean="0">
                <a:solidFill>
                  <a:schemeClr val="bg2">
                    <a:lumMod val="25000"/>
                  </a:schemeClr>
                </a:solidFill>
                <a:latin typeface="+mn-lt"/>
              </a:rPr>
              <a:t>(голова)</a:t>
            </a:r>
            <a:r>
              <a:rPr lang="ru-RU" sz="3100" dirty="0" smtClean="0">
                <a:solidFill>
                  <a:schemeClr val="bg2">
                    <a:lumMod val="25000"/>
                  </a:schemeClr>
                </a:solidFill>
                <a:latin typeface="+mn-lt"/>
              </a:rPr>
              <a:t> в значении «глава», «начальник», «предводитель». </a:t>
            </a:r>
            <a:r>
              <a:rPr lang="ru-RU" sz="3100" i="1" dirty="0" smtClean="0">
                <a:solidFill>
                  <a:schemeClr val="bg2">
                    <a:lumMod val="25000"/>
                  </a:schemeClr>
                </a:solidFill>
                <a:latin typeface="+mn-lt"/>
              </a:rPr>
              <a:t>Капуста</a:t>
            </a:r>
            <a:r>
              <a:rPr lang="ru-RU" sz="3100" dirty="0" smtClean="0">
                <a:solidFill>
                  <a:schemeClr val="bg2">
                    <a:lumMod val="25000"/>
                  </a:schemeClr>
                </a:solidFill>
                <a:latin typeface="+mn-lt"/>
              </a:rPr>
              <a:t> – это очень древнее слово. Появилось в русском языке раньше слова </a:t>
            </a:r>
            <a:r>
              <a:rPr lang="ru-RU" sz="3100" i="1" dirty="0" smtClean="0">
                <a:solidFill>
                  <a:schemeClr val="bg2">
                    <a:lumMod val="25000"/>
                  </a:schemeClr>
                </a:solidFill>
                <a:latin typeface="+mn-lt"/>
              </a:rPr>
              <a:t>капитан</a:t>
            </a:r>
            <a:r>
              <a:rPr lang="ru-RU" sz="3100" dirty="0" smtClean="0">
                <a:solidFill>
                  <a:schemeClr val="bg2">
                    <a:lumMod val="25000"/>
                  </a:schemeClr>
                </a:solidFill>
                <a:latin typeface="+mn-lt"/>
              </a:rPr>
              <a:t> и было образовано также от слова </a:t>
            </a:r>
            <a:r>
              <a:rPr lang="ru-RU" sz="3100" i="1" dirty="0" smtClean="0">
                <a:solidFill>
                  <a:schemeClr val="bg2">
                    <a:lumMod val="25000"/>
                  </a:schemeClr>
                </a:solidFill>
                <a:latin typeface="+mn-lt"/>
              </a:rPr>
              <a:t>капут</a:t>
            </a:r>
            <a:r>
              <a:rPr lang="ru-RU" sz="3100" dirty="0" smtClean="0">
                <a:solidFill>
                  <a:schemeClr val="bg2">
                    <a:lumMod val="25000"/>
                  </a:schemeClr>
                </a:solidFill>
                <a:latin typeface="+mn-lt"/>
              </a:rPr>
              <a:t>. Действительно, чем-то капуста напоминает голову.</a:t>
            </a:r>
            <a:r>
              <a:rPr lang="ru-RU" sz="3100" dirty="0" smtClean="0"/>
              <a:t/>
            </a:r>
            <a:br>
              <a:rPr lang="ru-RU" sz="3100" dirty="0" smtClean="0"/>
            </a:br>
            <a:endParaRPr lang="ru-RU" sz="2800" dirty="0">
              <a:solidFill>
                <a:schemeClr val="bg2">
                  <a:lumMod val="25000"/>
                </a:schemeClr>
              </a:solidFill>
              <a:latin typeface="+mn-lt"/>
            </a:endParaRPr>
          </a:p>
        </p:txBody>
      </p:sp>
      <p:sp>
        <p:nvSpPr>
          <p:cNvPr id="5" name="Управляющая кнопка: в начало 4">
            <a:hlinkClick r:id="" action="ppaction://hlinkshowjump?jump=previousslide" highlightClick="1"/>
          </p:cNvPr>
          <p:cNvSpPr/>
          <p:nvPr/>
        </p:nvSpPr>
        <p:spPr>
          <a:xfrm>
            <a:off x="8001024" y="6000768"/>
            <a:ext cx="785818" cy="500066"/>
          </a:xfrm>
          <a:prstGeom prst="actionButtonBeginning">
            <a:avLst/>
          </a:prstGeom>
          <a:solidFill>
            <a:schemeClr val="accent5"/>
          </a:solidFill>
          <a:ln>
            <a:solidFill>
              <a:schemeClr val="accent2">
                <a:lumMod val="75000"/>
              </a:schemeClr>
            </a:solidFill>
          </a:ln>
          <a:scene3d>
            <a:camera prst="orthographicFront"/>
            <a:lightRig rig="threePt" dir="t"/>
          </a:scene3d>
          <a:sp3d>
            <a:bevelT w="114300" prst="artDeco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</p:cSld>
  <p:clrMapOvr>
    <a:masterClrMapping/>
  </p:clrMapOvr>
  <p:transition advClick="0"/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кругленный прямоугольник 2"/>
          <p:cNvSpPr/>
          <p:nvPr/>
        </p:nvSpPr>
        <p:spPr>
          <a:xfrm>
            <a:off x="785786" y="642918"/>
            <a:ext cx="3528392" cy="720080"/>
          </a:xfrm>
          <a:prstGeom prst="roundRect">
            <a:avLst/>
          </a:prstGeom>
          <a:noFill/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 sz="3200" b="1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" name="Скругленный прямоугольник 3"/>
          <p:cNvSpPr/>
          <p:nvPr/>
        </p:nvSpPr>
        <p:spPr>
          <a:xfrm>
            <a:off x="785786" y="648618"/>
            <a:ext cx="3528392" cy="720080"/>
          </a:xfrm>
          <a:prstGeom prst="roundRect">
            <a:avLst/>
          </a:prstGeom>
          <a:solidFill>
            <a:srgbClr val="00B050"/>
          </a:solidFill>
          <a:ln>
            <a:solidFill>
              <a:srgbClr val="00B050"/>
            </a:solidFill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3200" b="1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К</a:t>
            </a:r>
            <a:r>
              <a:rPr lang="ru-RU" sz="3200" b="1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а</a:t>
            </a:r>
            <a:r>
              <a:rPr lang="ru-RU" sz="3200" b="1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р</a:t>
            </a:r>
            <a:r>
              <a:rPr lang="ru-RU" sz="3200" b="1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а</a:t>
            </a:r>
            <a:r>
              <a:rPr lang="ru-RU" sz="3200" b="1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ндаш</a:t>
            </a:r>
            <a:endParaRPr lang="ru-RU" sz="3200" b="1" dirty="0">
              <a:solidFill>
                <a:schemeClr val="bg1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5" name="Скругленный прямоугольник 4"/>
          <p:cNvSpPr/>
          <p:nvPr/>
        </p:nvSpPr>
        <p:spPr>
          <a:xfrm>
            <a:off x="785786" y="642918"/>
            <a:ext cx="3528392" cy="720080"/>
          </a:xfrm>
          <a:prstGeom prst="roundRect">
            <a:avLst/>
          </a:prstGeom>
          <a:solidFill>
            <a:schemeClr val="accent2">
              <a:lumMod val="75000"/>
            </a:schemeClr>
          </a:solidFill>
          <a:ln>
            <a:solidFill>
              <a:schemeClr val="accent2">
                <a:lumMod val="75000"/>
              </a:schemeClr>
            </a:solidFill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3200" b="1" dirty="0" err="1" smtClean="0">
                <a:latin typeface="Arial" pitchFamily="34" charset="0"/>
                <a:cs typeface="Arial" pitchFamily="34" charset="0"/>
              </a:rPr>
              <a:t>К_р_ндаш</a:t>
            </a:r>
            <a:endParaRPr lang="ru-RU" sz="3200" b="1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6" name="Скругленный прямоугольник 5"/>
          <p:cNvSpPr/>
          <p:nvPr/>
        </p:nvSpPr>
        <p:spPr>
          <a:xfrm>
            <a:off x="785786" y="642918"/>
            <a:ext cx="3528392" cy="720080"/>
          </a:xfrm>
          <a:prstGeom prst="roundRect">
            <a:avLst/>
          </a:prstGeom>
          <a:noFill/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 sz="3200" b="1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7" name="Скругленный прямоугольник 6"/>
          <p:cNvSpPr/>
          <p:nvPr/>
        </p:nvSpPr>
        <p:spPr>
          <a:xfrm>
            <a:off x="714348" y="1643050"/>
            <a:ext cx="3714776" cy="3357586"/>
          </a:xfrm>
          <a:prstGeom prst="roundRect">
            <a:avLst/>
          </a:prstGeom>
          <a:solidFill>
            <a:srgbClr val="00B050"/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r>
              <a:rPr lang="ru-RU" sz="2600" b="1" dirty="0" smtClean="0">
                <a:latin typeface="Arial" pitchFamily="34" charset="0"/>
                <a:cs typeface="Arial" pitchFamily="34" charset="0"/>
              </a:rPr>
              <a:t> </a:t>
            </a:r>
            <a:r>
              <a:rPr lang="ru-RU" sz="3200" b="1" dirty="0" smtClean="0">
                <a:latin typeface="Arial" pitchFamily="34" charset="0"/>
                <a:cs typeface="Arial" pitchFamily="34" charset="0"/>
              </a:rPr>
              <a:t> </a:t>
            </a:r>
            <a:r>
              <a:rPr lang="ru-RU" sz="2400" b="1" dirty="0" smtClean="0">
                <a:latin typeface="Arial" pitchFamily="34" charset="0"/>
                <a:cs typeface="Arial" pitchFamily="34" charset="0"/>
              </a:rPr>
              <a:t>Тонкая палочка графита или сухой краски в деревянной оболочке, употребляемая для письма, рисования, черчения</a:t>
            </a:r>
            <a:r>
              <a:rPr lang="ru-RU" sz="3200" b="1" dirty="0" smtClean="0">
                <a:latin typeface="Arial" pitchFamily="34" charset="0"/>
                <a:cs typeface="Arial" pitchFamily="34" charset="0"/>
              </a:rPr>
              <a:t>.</a:t>
            </a:r>
            <a:endParaRPr lang="ru-RU" sz="3200" dirty="0"/>
          </a:p>
        </p:txBody>
      </p:sp>
      <p:sp>
        <p:nvSpPr>
          <p:cNvPr id="8" name="Скругленный прямоугольник 7"/>
          <p:cNvSpPr/>
          <p:nvPr/>
        </p:nvSpPr>
        <p:spPr>
          <a:xfrm>
            <a:off x="714348" y="1643050"/>
            <a:ext cx="3714776" cy="3357586"/>
          </a:xfrm>
          <a:prstGeom prst="roundRect">
            <a:avLst/>
          </a:prstGeom>
          <a:solidFill>
            <a:schemeClr val="bg2">
              <a:lumMod val="50000"/>
            </a:schemeClr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3200" b="1" dirty="0" smtClean="0">
                <a:latin typeface="Arial" pitchFamily="34" charset="0"/>
                <a:cs typeface="Arial" pitchFamily="34" charset="0"/>
              </a:rPr>
              <a:t>Лексическое значение</a:t>
            </a:r>
            <a:endParaRPr lang="ru-RU" sz="3200" b="1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9" name="Скругленный прямоугольник 8"/>
          <p:cNvSpPr/>
          <p:nvPr/>
        </p:nvSpPr>
        <p:spPr>
          <a:xfrm>
            <a:off x="714348" y="1643050"/>
            <a:ext cx="3714776" cy="3357586"/>
          </a:xfrm>
          <a:prstGeom prst="roundRect">
            <a:avLst/>
          </a:prstGeom>
          <a:noFill/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 sz="3200" b="1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1" name="Стрелка вправо 10">
            <a:hlinkClick r:id="" action="ppaction://hlinkshowjump?jump=nextslide"/>
          </p:cNvPr>
          <p:cNvSpPr/>
          <p:nvPr/>
        </p:nvSpPr>
        <p:spPr>
          <a:xfrm>
            <a:off x="6000760" y="5286388"/>
            <a:ext cx="2643206" cy="1143008"/>
          </a:xfrm>
          <a:prstGeom prst="rightArrow">
            <a:avLst/>
          </a:prstGeom>
          <a:solidFill>
            <a:schemeClr val="accent2"/>
          </a:solidFill>
          <a:scene3d>
            <a:camera prst="orthographicFront"/>
            <a:lightRig rig="threePt" dir="t"/>
          </a:scene3d>
          <a:sp3d>
            <a:bevelT w="114300" prst="artDeco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000" b="1" dirty="0" smtClean="0"/>
              <a:t>Этимология</a:t>
            </a:r>
            <a:endParaRPr lang="ru-RU" sz="2000" b="1" dirty="0"/>
          </a:p>
        </p:txBody>
      </p:sp>
      <p:sp>
        <p:nvSpPr>
          <p:cNvPr id="13" name="Горизонтальный свиток 12">
            <a:hlinkClick r:id="rId2" action="ppaction://hlinksldjump"/>
          </p:cNvPr>
          <p:cNvSpPr/>
          <p:nvPr/>
        </p:nvSpPr>
        <p:spPr>
          <a:xfrm>
            <a:off x="2857488" y="5143512"/>
            <a:ext cx="2500330" cy="1357322"/>
          </a:xfrm>
          <a:prstGeom prst="horizontalScroll">
            <a:avLst/>
          </a:prstGeom>
          <a:effectLst>
            <a:glow rad="139700">
              <a:schemeClr val="accent2">
                <a:satMod val="175000"/>
                <a:alpha val="40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3200" b="1" dirty="0" smtClean="0"/>
              <a:t>Задания</a:t>
            </a:r>
            <a:endParaRPr lang="ru-RU" sz="3200" b="1" dirty="0"/>
          </a:p>
        </p:txBody>
      </p:sp>
      <p:sp>
        <p:nvSpPr>
          <p:cNvPr id="14" name="Управляющая кнопка: домой 13">
            <a:hlinkClick r:id="rId3" action="ppaction://hlinksldjump" highlightClick="1"/>
          </p:cNvPr>
          <p:cNvSpPr/>
          <p:nvPr/>
        </p:nvSpPr>
        <p:spPr>
          <a:xfrm>
            <a:off x="1428728" y="5786454"/>
            <a:ext cx="642942" cy="714380"/>
          </a:xfrm>
          <a:prstGeom prst="actionButtonHome">
            <a:avLst/>
          </a:prstGeom>
          <a:solidFill>
            <a:schemeClr val="accent5"/>
          </a:solidFill>
          <a:ln>
            <a:solidFill>
              <a:schemeClr val="accent2">
                <a:lumMod val="75000"/>
              </a:schemeClr>
            </a:solidFill>
          </a:ln>
          <a:scene3d>
            <a:camera prst="orthographicFront"/>
            <a:lightRig rig="threePt" dir="t"/>
          </a:scene3d>
          <a:sp3d>
            <a:bevelT w="114300" prst="artDeco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15" name="Рисунок 14" descr="карандаш.png"/>
          <p:cNvPicPr>
            <a:picLocks noChangeAspect="1"/>
          </p:cNvPicPr>
          <p:nvPr/>
        </p:nvPicPr>
        <p:blipFill>
          <a:blip r:embed="rId4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4857752" y="714356"/>
            <a:ext cx="4286248" cy="4071966"/>
          </a:xfrm>
          <a:prstGeom prst="rect">
            <a:avLst/>
          </a:prstGeom>
        </p:spPr>
      </p:pic>
    </p:spTree>
  </p:cSld>
  <p:clrMapOvr>
    <a:masterClrMapping/>
  </p:clrMapOvr>
  <p:transition advClick="0"/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9" presetClass="exit" presetSubtype="5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6" dur="500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strVal val="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5000">
                                          <p:val>
                                            <p:strVal val="0.92*ppt_h"/>
                                          </p:val>
                                        </p:tav>
                                        <p:tav tm="10000">
                                          <p:val>
                                            <p:strVal val="0.71*ppt_h"/>
                                          </p:val>
                                        </p:tav>
                                        <p:tav tm="15000">
                                          <p:val>
                                            <p:strVal val="0.38*ppt_h"/>
                                          </p:val>
                                        </p:tav>
                                        <p:tav tm="20000">
                                          <p:val>
                                            <p:fltVal val="0"/>
                                          </p:val>
                                        </p:tav>
                                        <p:tav tm="25000">
                                          <p:val>
                                            <p:strVal val="-0.38*ppt_h"/>
                                          </p:val>
                                        </p:tav>
                                        <p:tav tm="30000">
                                          <p:val>
                                            <p:strVal val="-0.71*ppt_h"/>
                                          </p:val>
                                        </p:tav>
                                        <p:tav tm="35000">
                                          <p:val>
                                            <p:strVal val="-0.92*ppt_h"/>
                                          </p:val>
                                        </p:tav>
                                        <p:tav tm="40000">
                                          <p:val>
                                            <p:strVal val="-ppt_h"/>
                                          </p:val>
                                        </p:tav>
                                        <p:tav tm="45000">
                                          <p:val>
                                            <p:strVal val="-0.92*ppt_h"/>
                                          </p:val>
                                        </p:tav>
                                        <p:tav tm="50000">
                                          <p:val>
                                            <p:strVal val="-0.71*ppt_h"/>
                                          </p:val>
                                        </p:tav>
                                        <p:tav tm="55000">
                                          <p:val>
                                            <p:strVal val="-0.38*ppt_h"/>
                                          </p:val>
                                        </p:tav>
                                        <p:tav tm="60000">
                                          <p:val>
                                            <p:fltVal val="0"/>
                                          </p:val>
                                        </p:tav>
                                        <p:tav tm="65000">
                                          <p:val>
                                            <p:strVal val="0.38*ppt_h"/>
                                          </p:val>
                                        </p:tav>
                                        <p:tav tm="70000">
                                          <p:val>
                                            <p:strVal val="0.71*ppt_h"/>
                                          </p:val>
                                        </p:tav>
                                        <p:tav tm="75000">
                                          <p:val>
                                            <p:strVal val="0.92*ppt_h"/>
                                          </p:val>
                                        </p:tav>
                                        <p:tav tm="80000">
                                          <p:val>
                                            <p:strVal val="ppt_h"/>
                                          </p:val>
                                        </p:tav>
                                        <p:tav tm="85000">
                                          <p:val>
                                            <p:strVal val="0.92*ppt_h"/>
                                          </p:val>
                                        </p:tav>
                                        <p:tav tm="90000">
                                          <p:val>
                                            <p:strVal val="0.71*ppt_h"/>
                                          </p:val>
                                        </p:tav>
                                        <p:tav tm="95000">
                                          <p:val>
                                            <p:strVal val="0.38*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9" presetClass="entr" presetSubtype="5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 fmla="#ppt_h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9" presetClass="exit" presetSubtype="5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16" dur="500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strVal val="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500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5000">
                                          <p:val>
                                            <p:strVal val="0.92*ppt_h"/>
                                          </p:val>
                                        </p:tav>
                                        <p:tav tm="10000">
                                          <p:val>
                                            <p:strVal val="0.71*ppt_h"/>
                                          </p:val>
                                        </p:tav>
                                        <p:tav tm="15000">
                                          <p:val>
                                            <p:strVal val="0.38*ppt_h"/>
                                          </p:val>
                                        </p:tav>
                                        <p:tav tm="20000">
                                          <p:val>
                                            <p:fltVal val="0"/>
                                          </p:val>
                                        </p:tav>
                                        <p:tav tm="25000">
                                          <p:val>
                                            <p:strVal val="-0.38*ppt_h"/>
                                          </p:val>
                                        </p:tav>
                                        <p:tav tm="30000">
                                          <p:val>
                                            <p:strVal val="-0.71*ppt_h"/>
                                          </p:val>
                                        </p:tav>
                                        <p:tav tm="35000">
                                          <p:val>
                                            <p:strVal val="-0.92*ppt_h"/>
                                          </p:val>
                                        </p:tav>
                                        <p:tav tm="40000">
                                          <p:val>
                                            <p:strVal val="-ppt_h"/>
                                          </p:val>
                                        </p:tav>
                                        <p:tav tm="45000">
                                          <p:val>
                                            <p:strVal val="-0.92*ppt_h"/>
                                          </p:val>
                                        </p:tav>
                                        <p:tav tm="50000">
                                          <p:val>
                                            <p:strVal val="-0.71*ppt_h"/>
                                          </p:val>
                                        </p:tav>
                                        <p:tav tm="55000">
                                          <p:val>
                                            <p:strVal val="-0.38*ppt_h"/>
                                          </p:val>
                                        </p:tav>
                                        <p:tav tm="60000">
                                          <p:val>
                                            <p:fltVal val="0"/>
                                          </p:val>
                                        </p:tav>
                                        <p:tav tm="65000">
                                          <p:val>
                                            <p:strVal val="0.38*ppt_h"/>
                                          </p:val>
                                        </p:tav>
                                        <p:tav tm="70000">
                                          <p:val>
                                            <p:strVal val="0.71*ppt_h"/>
                                          </p:val>
                                        </p:tav>
                                        <p:tav tm="75000">
                                          <p:val>
                                            <p:strVal val="0.92*ppt_h"/>
                                          </p:val>
                                        </p:tav>
                                        <p:tav tm="80000">
                                          <p:val>
                                            <p:strVal val="ppt_h"/>
                                          </p:val>
                                        </p:tav>
                                        <p:tav tm="85000">
                                          <p:val>
                                            <p:strVal val="0.92*ppt_h"/>
                                          </p:val>
                                        </p:tav>
                                        <p:tav tm="90000">
                                          <p:val>
                                            <p:strVal val="0.71*ppt_h"/>
                                          </p:val>
                                        </p:tav>
                                        <p:tav tm="95000">
                                          <p:val>
                                            <p:strVal val="0.38*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9" presetClass="entr" presetSubtype="5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 fmla="#ppt_h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"/>
                  </p:tgtEl>
                </p:cond>
              </p:nextCondLst>
            </p:seq>
            <p:seq concurrent="1" nextAc="seek">
              <p:cTn id="23" restart="whenNotActive" fill="hold" evtFilter="cancelBubble" nodeType="interactiveSeq">
                <p:stCondLst>
                  <p:cond evt="onClick" delay="0">
                    <p:tgtEl>
                      <p:spTgt spid="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4" fill="hold">
                      <p:stCondLst>
                        <p:cond delay="0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19" presetClass="exit" presetSubtype="5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27" dur="500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strVal val="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500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5000">
                                          <p:val>
                                            <p:strVal val="0.92*ppt_h"/>
                                          </p:val>
                                        </p:tav>
                                        <p:tav tm="10000">
                                          <p:val>
                                            <p:strVal val="0.71*ppt_h"/>
                                          </p:val>
                                        </p:tav>
                                        <p:tav tm="15000">
                                          <p:val>
                                            <p:strVal val="0.38*ppt_h"/>
                                          </p:val>
                                        </p:tav>
                                        <p:tav tm="20000">
                                          <p:val>
                                            <p:fltVal val="0"/>
                                          </p:val>
                                        </p:tav>
                                        <p:tav tm="25000">
                                          <p:val>
                                            <p:strVal val="-0.38*ppt_h"/>
                                          </p:val>
                                        </p:tav>
                                        <p:tav tm="30000">
                                          <p:val>
                                            <p:strVal val="-0.71*ppt_h"/>
                                          </p:val>
                                        </p:tav>
                                        <p:tav tm="35000">
                                          <p:val>
                                            <p:strVal val="-0.92*ppt_h"/>
                                          </p:val>
                                        </p:tav>
                                        <p:tav tm="40000">
                                          <p:val>
                                            <p:strVal val="-ppt_h"/>
                                          </p:val>
                                        </p:tav>
                                        <p:tav tm="45000">
                                          <p:val>
                                            <p:strVal val="-0.92*ppt_h"/>
                                          </p:val>
                                        </p:tav>
                                        <p:tav tm="50000">
                                          <p:val>
                                            <p:strVal val="-0.71*ppt_h"/>
                                          </p:val>
                                        </p:tav>
                                        <p:tav tm="55000">
                                          <p:val>
                                            <p:strVal val="-0.38*ppt_h"/>
                                          </p:val>
                                        </p:tav>
                                        <p:tav tm="60000">
                                          <p:val>
                                            <p:fltVal val="0"/>
                                          </p:val>
                                        </p:tav>
                                        <p:tav tm="65000">
                                          <p:val>
                                            <p:strVal val="0.38*ppt_h"/>
                                          </p:val>
                                        </p:tav>
                                        <p:tav tm="70000">
                                          <p:val>
                                            <p:strVal val="0.71*ppt_h"/>
                                          </p:val>
                                        </p:tav>
                                        <p:tav tm="75000">
                                          <p:val>
                                            <p:strVal val="0.92*ppt_h"/>
                                          </p:val>
                                        </p:tav>
                                        <p:tav tm="80000">
                                          <p:val>
                                            <p:strVal val="ppt_h"/>
                                          </p:val>
                                        </p:tav>
                                        <p:tav tm="85000">
                                          <p:val>
                                            <p:strVal val="0.92*ppt_h"/>
                                          </p:val>
                                        </p:tav>
                                        <p:tav tm="90000">
                                          <p:val>
                                            <p:strVal val="0.71*ppt_h"/>
                                          </p:val>
                                        </p:tav>
                                        <p:tav tm="95000">
                                          <p:val>
                                            <p:strVal val="0.38*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0" presetID="19" presetClass="entr" presetSubtype="5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 fmla="#ppt_h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19" presetClass="exit" presetSubtype="5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37" dur="500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strVal val="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500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5000">
                                          <p:val>
                                            <p:strVal val="0.92*ppt_h"/>
                                          </p:val>
                                        </p:tav>
                                        <p:tav tm="10000">
                                          <p:val>
                                            <p:strVal val="0.71*ppt_h"/>
                                          </p:val>
                                        </p:tav>
                                        <p:tav tm="15000">
                                          <p:val>
                                            <p:strVal val="0.38*ppt_h"/>
                                          </p:val>
                                        </p:tav>
                                        <p:tav tm="20000">
                                          <p:val>
                                            <p:fltVal val="0"/>
                                          </p:val>
                                        </p:tav>
                                        <p:tav tm="25000">
                                          <p:val>
                                            <p:strVal val="-0.38*ppt_h"/>
                                          </p:val>
                                        </p:tav>
                                        <p:tav tm="30000">
                                          <p:val>
                                            <p:strVal val="-0.71*ppt_h"/>
                                          </p:val>
                                        </p:tav>
                                        <p:tav tm="35000">
                                          <p:val>
                                            <p:strVal val="-0.92*ppt_h"/>
                                          </p:val>
                                        </p:tav>
                                        <p:tav tm="40000">
                                          <p:val>
                                            <p:strVal val="-ppt_h"/>
                                          </p:val>
                                        </p:tav>
                                        <p:tav tm="45000">
                                          <p:val>
                                            <p:strVal val="-0.92*ppt_h"/>
                                          </p:val>
                                        </p:tav>
                                        <p:tav tm="50000">
                                          <p:val>
                                            <p:strVal val="-0.71*ppt_h"/>
                                          </p:val>
                                        </p:tav>
                                        <p:tav tm="55000">
                                          <p:val>
                                            <p:strVal val="-0.38*ppt_h"/>
                                          </p:val>
                                        </p:tav>
                                        <p:tav tm="60000">
                                          <p:val>
                                            <p:fltVal val="0"/>
                                          </p:val>
                                        </p:tav>
                                        <p:tav tm="65000">
                                          <p:val>
                                            <p:strVal val="0.38*ppt_h"/>
                                          </p:val>
                                        </p:tav>
                                        <p:tav tm="70000">
                                          <p:val>
                                            <p:strVal val="0.71*ppt_h"/>
                                          </p:val>
                                        </p:tav>
                                        <p:tav tm="75000">
                                          <p:val>
                                            <p:strVal val="0.92*ppt_h"/>
                                          </p:val>
                                        </p:tav>
                                        <p:tav tm="80000">
                                          <p:val>
                                            <p:strVal val="ppt_h"/>
                                          </p:val>
                                        </p:tav>
                                        <p:tav tm="85000">
                                          <p:val>
                                            <p:strVal val="0.92*ppt_h"/>
                                          </p:val>
                                        </p:tav>
                                        <p:tav tm="90000">
                                          <p:val>
                                            <p:strVal val="0.71*ppt_h"/>
                                          </p:val>
                                        </p:tav>
                                        <p:tav tm="95000">
                                          <p:val>
                                            <p:strVal val="0.38*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0" presetID="19" presetClass="entr" presetSubtype="5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2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 fmla="#ppt_h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9"/>
                  </p:tgtEl>
                </p:cond>
              </p:nextCondLst>
            </p:seq>
          </p:childTnLst>
        </p:cTn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57224" y="428604"/>
            <a:ext cx="7572428" cy="3714776"/>
          </a:xfrm>
        </p:spPr>
        <p:txBody>
          <a:bodyPr>
            <a:normAutofit/>
          </a:bodyPr>
          <a:lstStyle/>
          <a:p>
            <a:pPr algn="l"/>
            <a:r>
              <a:rPr lang="ru-RU" sz="3100" dirty="0" smtClean="0">
                <a:solidFill>
                  <a:schemeClr val="bg2">
                    <a:lumMod val="25000"/>
                  </a:schemeClr>
                </a:solidFill>
                <a:latin typeface="+mn-lt"/>
              </a:rPr>
              <a:t>Слово КАРАНДАШ пришло к нам из тюркского языка. Первая часть слова КАРА  означает  «чёрный», а вторая ДАШ – «камень».</a:t>
            </a:r>
            <a:br>
              <a:rPr lang="ru-RU" sz="3100" dirty="0" smtClean="0">
                <a:solidFill>
                  <a:schemeClr val="bg2">
                    <a:lumMod val="25000"/>
                  </a:schemeClr>
                </a:solidFill>
                <a:latin typeface="+mn-lt"/>
              </a:rPr>
            </a:br>
            <a:r>
              <a:rPr lang="ru-RU" sz="3100" dirty="0" smtClean="0">
                <a:solidFill>
                  <a:schemeClr val="bg2">
                    <a:lumMod val="25000"/>
                  </a:schemeClr>
                </a:solidFill>
                <a:latin typeface="+mn-lt"/>
              </a:rPr>
              <a:t> КАРАНДАШ - КАРА, ДАШ = «чёрный камень».</a:t>
            </a:r>
            <a:r>
              <a:rPr lang="ru-RU" sz="3100" dirty="0" smtClean="0"/>
              <a:t/>
            </a:r>
            <a:br>
              <a:rPr lang="ru-RU" sz="3100" dirty="0" smtClean="0"/>
            </a:br>
            <a:endParaRPr lang="ru-RU" sz="2800" dirty="0">
              <a:solidFill>
                <a:schemeClr val="bg2">
                  <a:lumMod val="25000"/>
                </a:schemeClr>
              </a:solidFill>
              <a:latin typeface="+mn-lt"/>
            </a:endParaRPr>
          </a:p>
        </p:txBody>
      </p:sp>
      <p:sp>
        <p:nvSpPr>
          <p:cNvPr id="5" name="Управляющая кнопка: в начало 4">
            <a:hlinkClick r:id="" action="ppaction://hlinkshowjump?jump=previousslide" highlightClick="1"/>
          </p:cNvPr>
          <p:cNvSpPr/>
          <p:nvPr/>
        </p:nvSpPr>
        <p:spPr>
          <a:xfrm>
            <a:off x="8001024" y="6000768"/>
            <a:ext cx="785818" cy="500066"/>
          </a:xfrm>
          <a:prstGeom prst="actionButtonBeginning">
            <a:avLst/>
          </a:prstGeom>
          <a:solidFill>
            <a:schemeClr val="accent5"/>
          </a:solidFill>
          <a:ln>
            <a:solidFill>
              <a:schemeClr val="accent2">
                <a:lumMod val="75000"/>
              </a:schemeClr>
            </a:solidFill>
          </a:ln>
          <a:scene3d>
            <a:camera prst="orthographicFront"/>
            <a:lightRig rig="threePt" dir="t"/>
          </a:scene3d>
          <a:sp3d>
            <a:bevelT w="114300" prst="artDeco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4" name="Рисунок 3" descr="карандаш 2.jpg"/>
          <p:cNvPicPr>
            <a:picLocks noChangeAspect="1"/>
          </p:cNvPicPr>
          <p:nvPr/>
        </p:nvPicPr>
        <p:blipFill>
          <a:blip r:embed="rId2" cstate="email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2428860" y="2875355"/>
            <a:ext cx="4786314" cy="3589736"/>
          </a:xfrm>
          <a:prstGeom prst="rect">
            <a:avLst/>
          </a:prstGeom>
        </p:spPr>
      </p:pic>
    </p:spTree>
  </p:cSld>
  <p:clrMapOvr>
    <a:masterClrMapping/>
  </p:clrMapOvr>
  <p:transition advClick="0"/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кругленный прямоугольник 2"/>
          <p:cNvSpPr/>
          <p:nvPr/>
        </p:nvSpPr>
        <p:spPr>
          <a:xfrm>
            <a:off x="785786" y="642918"/>
            <a:ext cx="3528392" cy="720080"/>
          </a:xfrm>
          <a:prstGeom prst="roundRect">
            <a:avLst/>
          </a:prstGeom>
          <a:noFill/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 sz="3200" b="1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" name="Скругленный прямоугольник 3"/>
          <p:cNvSpPr/>
          <p:nvPr/>
        </p:nvSpPr>
        <p:spPr>
          <a:xfrm>
            <a:off x="785786" y="648618"/>
            <a:ext cx="3528392" cy="720080"/>
          </a:xfrm>
          <a:prstGeom prst="roundRect">
            <a:avLst/>
          </a:prstGeom>
          <a:solidFill>
            <a:srgbClr val="00B050"/>
          </a:solidFill>
          <a:ln>
            <a:solidFill>
              <a:srgbClr val="00B050"/>
            </a:solidFill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3200" b="1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К</a:t>
            </a:r>
            <a:r>
              <a:rPr lang="ru-RU" sz="3200" b="1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а</a:t>
            </a:r>
            <a:r>
              <a:rPr lang="ru-RU" sz="3200" b="1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ртина</a:t>
            </a:r>
            <a:endParaRPr lang="ru-RU" sz="3200" b="1" dirty="0">
              <a:solidFill>
                <a:schemeClr val="bg1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5" name="Скругленный прямоугольник 4"/>
          <p:cNvSpPr/>
          <p:nvPr/>
        </p:nvSpPr>
        <p:spPr>
          <a:xfrm>
            <a:off x="785786" y="642918"/>
            <a:ext cx="3528392" cy="720080"/>
          </a:xfrm>
          <a:prstGeom prst="roundRect">
            <a:avLst/>
          </a:prstGeom>
          <a:solidFill>
            <a:schemeClr val="accent2">
              <a:lumMod val="75000"/>
            </a:schemeClr>
          </a:solidFill>
          <a:ln>
            <a:solidFill>
              <a:schemeClr val="accent2">
                <a:lumMod val="75000"/>
              </a:schemeClr>
            </a:solidFill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3200" b="1" dirty="0" err="1" smtClean="0">
                <a:latin typeface="Arial" pitchFamily="34" charset="0"/>
                <a:cs typeface="Arial" pitchFamily="34" charset="0"/>
              </a:rPr>
              <a:t>К_ртина</a:t>
            </a:r>
            <a:endParaRPr lang="ru-RU" sz="3200" b="1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6" name="Скругленный прямоугольник 5"/>
          <p:cNvSpPr/>
          <p:nvPr/>
        </p:nvSpPr>
        <p:spPr>
          <a:xfrm>
            <a:off x="785786" y="642918"/>
            <a:ext cx="3528392" cy="720080"/>
          </a:xfrm>
          <a:prstGeom prst="roundRect">
            <a:avLst/>
          </a:prstGeom>
          <a:noFill/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 sz="3200" b="1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7" name="Скругленный прямоугольник 6"/>
          <p:cNvSpPr/>
          <p:nvPr/>
        </p:nvSpPr>
        <p:spPr>
          <a:xfrm>
            <a:off x="714348" y="1643050"/>
            <a:ext cx="3714776" cy="3357586"/>
          </a:xfrm>
          <a:prstGeom prst="roundRect">
            <a:avLst/>
          </a:prstGeom>
          <a:solidFill>
            <a:srgbClr val="00B050"/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r>
              <a:rPr lang="ru-RU" sz="2600" b="1" dirty="0" smtClean="0">
                <a:latin typeface="Arial" pitchFamily="34" charset="0"/>
                <a:cs typeface="Arial" pitchFamily="34" charset="0"/>
              </a:rPr>
              <a:t> </a:t>
            </a:r>
            <a:r>
              <a:rPr lang="ru-RU" sz="3200" b="1" dirty="0" smtClean="0">
                <a:latin typeface="Arial" pitchFamily="34" charset="0"/>
                <a:cs typeface="Arial" pitchFamily="34" charset="0"/>
              </a:rPr>
              <a:t> </a:t>
            </a:r>
            <a:r>
              <a:rPr lang="ru-RU" sz="2400" b="1" dirty="0" smtClean="0">
                <a:latin typeface="Arial" pitchFamily="34" charset="0"/>
                <a:cs typeface="Arial" pitchFamily="34" charset="0"/>
              </a:rPr>
              <a:t> </a:t>
            </a:r>
            <a:r>
              <a:rPr lang="ru-RU" sz="2800" b="1" dirty="0" smtClean="0">
                <a:latin typeface="Arial" pitchFamily="34" charset="0"/>
                <a:cs typeface="Arial" pitchFamily="34" charset="0"/>
              </a:rPr>
              <a:t>Произведение живописи </a:t>
            </a:r>
          </a:p>
          <a:p>
            <a:pPr algn="ctr"/>
            <a:r>
              <a:rPr lang="ru-RU" sz="2800" b="1" dirty="0" smtClean="0">
                <a:latin typeface="Arial" pitchFamily="34" charset="0"/>
                <a:cs typeface="Arial" pitchFamily="34" charset="0"/>
              </a:rPr>
              <a:t>в красках </a:t>
            </a:r>
          </a:p>
          <a:p>
            <a:pPr algn="ctr"/>
            <a:r>
              <a:rPr lang="ru-RU" sz="2800" b="1" dirty="0" smtClean="0">
                <a:latin typeface="Arial" pitchFamily="34" charset="0"/>
                <a:cs typeface="Arial" pitchFamily="34" charset="0"/>
              </a:rPr>
              <a:t>на куске холста, доске, листе бумаги.</a:t>
            </a:r>
            <a:endParaRPr lang="ru-RU" sz="3600" dirty="0"/>
          </a:p>
        </p:txBody>
      </p:sp>
      <p:sp>
        <p:nvSpPr>
          <p:cNvPr id="8" name="Скругленный прямоугольник 7"/>
          <p:cNvSpPr/>
          <p:nvPr/>
        </p:nvSpPr>
        <p:spPr>
          <a:xfrm>
            <a:off x="714348" y="1643050"/>
            <a:ext cx="3714776" cy="3357586"/>
          </a:xfrm>
          <a:prstGeom prst="roundRect">
            <a:avLst/>
          </a:prstGeom>
          <a:solidFill>
            <a:schemeClr val="bg2">
              <a:lumMod val="50000"/>
            </a:schemeClr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3200" b="1" dirty="0" smtClean="0">
                <a:latin typeface="Arial" pitchFamily="34" charset="0"/>
                <a:cs typeface="Arial" pitchFamily="34" charset="0"/>
              </a:rPr>
              <a:t>Лексическое значение</a:t>
            </a:r>
            <a:endParaRPr lang="ru-RU" sz="3200" b="1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9" name="Скругленный прямоугольник 8"/>
          <p:cNvSpPr/>
          <p:nvPr/>
        </p:nvSpPr>
        <p:spPr>
          <a:xfrm>
            <a:off x="714348" y="1643050"/>
            <a:ext cx="3714776" cy="3357586"/>
          </a:xfrm>
          <a:prstGeom prst="roundRect">
            <a:avLst/>
          </a:prstGeom>
          <a:noFill/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 sz="3200" b="1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1" name="Стрелка вправо 10">
            <a:hlinkClick r:id="" action="ppaction://hlinkshowjump?jump=nextslide"/>
          </p:cNvPr>
          <p:cNvSpPr/>
          <p:nvPr/>
        </p:nvSpPr>
        <p:spPr>
          <a:xfrm>
            <a:off x="6000760" y="5286388"/>
            <a:ext cx="2643206" cy="1143008"/>
          </a:xfrm>
          <a:prstGeom prst="rightArrow">
            <a:avLst/>
          </a:prstGeom>
          <a:solidFill>
            <a:schemeClr val="accent2"/>
          </a:solidFill>
          <a:scene3d>
            <a:camera prst="orthographicFront"/>
            <a:lightRig rig="threePt" dir="t"/>
          </a:scene3d>
          <a:sp3d>
            <a:bevelT w="114300" prst="artDeco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000" b="1" dirty="0" smtClean="0"/>
              <a:t>Этимология</a:t>
            </a:r>
            <a:endParaRPr lang="ru-RU" sz="2000" b="1" dirty="0"/>
          </a:p>
        </p:txBody>
      </p:sp>
      <p:sp>
        <p:nvSpPr>
          <p:cNvPr id="14" name="Управляющая кнопка: домой 13">
            <a:hlinkClick r:id="rId2" action="ppaction://hlinksldjump" highlightClick="1"/>
          </p:cNvPr>
          <p:cNvSpPr/>
          <p:nvPr/>
        </p:nvSpPr>
        <p:spPr>
          <a:xfrm>
            <a:off x="1428728" y="5786454"/>
            <a:ext cx="642942" cy="714380"/>
          </a:xfrm>
          <a:prstGeom prst="actionButtonHome">
            <a:avLst/>
          </a:prstGeom>
          <a:solidFill>
            <a:schemeClr val="accent5"/>
          </a:solidFill>
          <a:ln>
            <a:solidFill>
              <a:schemeClr val="accent2">
                <a:lumMod val="75000"/>
              </a:schemeClr>
            </a:solidFill>
          </a:ln>
          <a:scene3d>
            <a:camera prst="orthographicFront"/>
            <a:lightRig rig="threePt" dir="t"/>
          </a:scene3d>
          <a:sp3d>
            <a:bevelT w="114300" prst="artDeco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17" name="Рисунок 16" descr="картина 2.jpg"/>
          <p:cNvPicPr>
            <a:picLocks noChangeAspect="1"/>
          </p:cNvPicPr>
          <p:nvPr/>
        </p:nvPicPr>
        <p:blipFill>
          <a:blip r:embed="rId3" cstate="email"/>
          <a:stretch>
            <a:fillRect/>
          </a:stretch>
        </p:blipFill>
        <p:spPr>
          <a:xfrm>
            <a:off x="5286380" y="500042"/>
            <a:ext cx="3000396" cy="4511873"/>
          </a:xfrm>
          <a:prstGeom prst="rect">
            <a:avLst/>
          </a:prstGeom>
        </p:spPr>
      </p:pic>
      <p:sp>
        <p:nvSpPr>
          <p:cNvPr id="15" name="Горизонтальный свиток 14">
            <a:hlinkClick r:id="rId4" action="ppaction://hlinksldjump"/>
          </p:cNvPr>
          <p:cNvSpPr/>
          <p:nvPr/>
        </p:nvSpPr>
        <p:spPr>
          <a:xfrm>
            <a:off x="2857488" y="5143512"/>
            <a:ext cx="2500330" cy="1357322"/>
          </a:xfrm>
          <a:prstGeom prst="horizontalScroll">
            <a:avLst/>
          </a:prstGeom>
          <a:effectLst>
            <a:glow rad="139700">
              <a:schemeClr val="accent2">
                <a:satMod val="175000"/>
                <a:alpha val="40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3200" b="1" dirty="0" smtClean="0"/>
              <a:t>Задания</a:t>
            </a:r>
            <a:endParaRPr lang="ru-RU" sz="3200" b="1" dirty="0"/>
          </a:p>
        </p:txBody>
      </p:sp>
    </p:spTree>
  </p:cSld>
  <p:clrMapOvr>
    <a:masterClrMapping/>
  </p:clrMapOvr>
  <p:transition advClick="0"/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9" presetClass="exit" presetSubtype="5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6" dur="500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strVal val="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5000">
                                          <p:val>
                                            <p:strVal val="0.92*ppt_h"/>
                                          </p:val>
                                        </p:tav>
                                        <p:tav tm="10000">
                                          <p:val>
                                            <p:strVal val="0.71*ppt_h"/>
                                          </p:val>
                                        </p:tav>
                                        <p:tav tm="15000">
                                          <p:val>
                                            <p:strVal val="0.38*ppt_h"/>
                                          </p:val>
                                        </p:tav>
                                        <p:tav tm="20000">
                                          <p:val>
                                            <p:fltVal val="0"/>
                                          </p:val>
                                        </p:tav>
                                        <p:tav tm="25000">
                                          <p:val>
                                            <p:strVal val="-0.38*ppt_h"/>
                                          </p:val>
                                        </p:tav>
                                        <p:tav tm="30000">
                                          <p:val>
                                            <p:strVal val="-0.71*ppt_h"/>
                                          </p:val>
                                        </p:tav>
                                        <p:tav tm="35000">
                                          <p:val>
                                            <p:strVal val="-0.92*ppt_h"/>
                                          </p:val>
                                        </p:tav>
                                        <p:tav tm="40000">
                                          <p:val>
                                            <p:strVal val="-ppt_h"/>
                                          </p:val>
                                        </p:tav>
                                        <p:tav tm="45000">
                                          <p:val>
                                            <p:strVal val="-0.92*ppt_h"/>
                                          </p:val>
                                        </p:tav>
                                        <p:tav tm="50000">
                                          <p:val>
                                            <p:strVal val="-0.71*ppt_h"/>
                                          </p:val>
                                        </p:tav>
                                        <p:tav tm="55000">
                                          <p:val>
                                            <p:strVal val="-0.38*ppt_h"/>
                                          </p:val>
                                        </p:tav>
                                        <p:tav tm="60000">
                                          <p:val>
                                            <p:fltVal val="0"/>
                                          </p:val>
                                        </p:tav>
                                        <p:tav tm="65000">
                                          <p:val>
                                            <p:strVal val="0.38*ppt_h"/>
                                          </p:val>
                                        </p:tav>
                                        <p:tav tm="70000">
                                          <p:val>
                                            <p:strVal val="0.71*ppt_h"/>
                                          </p:val>
                                        </p:tav>
                                        <p:tav tm="75000">
                                          <p:val>
                                            <p:strVal val="0.92*ppt_h"/>
                                          </p:val>
                                        </p:tav>
                                        <p:tav tm="80000">
                                          <p:val>
                                            <p:strVal val="ppt_h"/>
                                          </p:val>
                                        </p:tav>
                                        <p:tav tm="85000">
                                          <p:val>
                                            <p:strVal val="0.92*ppt_h"/>
                                          </p:val>
                                        </p:tav>
                                        <p:tav tm="90000">
                                          <p:val>
                                            <p:strVal val="0.71*ppt_h"/>
                                          </p:val>
                                        </p:tav>
                                        <p:tav tm="95000">
                                          <p:val>
                                            <p:strVal val="0.38*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9" presetClass="entr" presetSubtype="5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 fmla="#ppt_h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9" presetClass="exit" presetSubtype="5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16" dur="500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strVal val="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500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5000">
                                          <p:val>
                                            <p:strVal val="0.92*ppt_h"/>
                                          </p:val>
                                        </p:tav>
                                        <p:tav tm="10000">
                                          <p:val>
                                            <p:strVal val="0.71*ppt_h"/>
                                          </p:val>
                                        </p:tav>
                                        <p:tav tm="15000">
                                          <p:val>
                                            <p:strVal val="0.38*ppt_h"/>
                                          </p:val>
                                        </p:tav>
                                        <p:tav tm="20000">
                                          <p:val>
                                            <p:fltVal val="0"/>
                                          </p:val>
                                        </p:tav>
                                        <p:tav tm="25000">
                                          <p:val>
                                            <p:strVal val="-0.38*ppt_h"/>
                                          </p:val>
                                        </p:tav>
                                        <p:tav tm="30000">
                                          <p:val>
                                            <p:strVal val="-0.71*ppt_h"/>
                                          </p:val>
                                        </p:tav>
                                        <p:tav tm="35000">
                                          <p:val>
                                            <p:strVal val="-0.92*ppt_h"/>
                                          </p:val>
                                        </p:tav>
                                        <p:tav tm="40000">
                                          <p:val>
                                            <p:strVal val="-ppt_h"/>
                                          </p:val>
                                        </p:tav>
                                        <p:tav tm="45000">
                                          <p:val>
                                            <p:strVal val="-0.92*ppt_h"/>
                                          </p:val>
                                        </p:tav>
                                        <p:tav tm="50000">
                                          <p:val>
                                            <p:strVal val="-0.71*ppt_h"/>
                                          </p:val>
                                        </p:tav>
                                        <p:tav tm="55000">
                                          <p:val>
                                            <p:strVal val="-0.38*ppt_h"/>
                                          </p:val>
                                        </p:tav>
                                        <p:tav tm="60000">
                                          <p:val>
                                            <p:fltVal val="0"/>
                                          </p:val>
                                        </p:tav>
                                        <p:tav tm="65000">
                                          <p:val>
                                            <p:strVal val="0.38*ppt_h"/>
                                          </p:val>
                                        </p:tav>
                                        <p:tav tm="70000">
                                          <p:val>
                                            <p:strVal val="0.71*ppt_h"/>
                                          </p:val>
                                        </p:tav>
                                        <p:tav tm="75000">
                                          <p:val>
                                            <p:strVal val="0.92*ppt_h"/>
                                          </p:val>
                                        </p:tav>
                                        <p:tav tm="80000">
                                          <p:val>
                                            <p:strVal val="ppt_h"/>
                                          </p:val>
                                        </p:tav>
                                        <p:tav tm="85000">
                                          <p:val>
                                            <p:strVal val="0.92*ppt_h"/>
                                          </p:val>
                                        </p:tav>
                                        <p:tav tm="90000">
                                          <p:val>
                                            <p:strVal val="0.71*ppt_h"/>
                                          </p:val>
                                        </p:tav>
                                        <p:tav tm="95000">
                                          <p:val>
                                            <p:strVal val="0.38*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9" presetClass="entr" presetSubtype="5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 fmla="#ppt_h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"/>
                  </p:tgtEl>
                </p:cond>
              </p:nextCondLst>
            </p:seq>
            <p:seq concurrent="1" nextAc="seek">
              <p:cTn id="23" restart="whenNotActive" fill="hold" evtFilter="cancelBubble" nodeType="interactiveSeq">
                <p:stCondLst>
                  <p:cond evt="onClick" delay="0">
                    <p:tgtEl>
                      <p:spTgt spid="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4" fill="hold">
                      <p:stCondLst>
                        <p:cond delay="0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19" presetClass="exit" presetSubtype="5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27" dur="500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strVal val="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500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5000">
                                          <p:val>
                                            <p:strVal val="0.92*ppt_h"/>
                                          </p:val>
                                        </p:tav>
                                        <p:tav tm="10000">
                                          <p:val>
                                            <p:strVal val="0.71*ppt_h"/>
                                          </p:val>
                                        </p:tav>
                                        <p:tav tm="15000">
                                          <p:val>
                                            <p:strVal val="0.38*ppt_h"/>
                                          </p:val>
                                        </p:tav>
                                        <p:tav tm="20000">
                                          <p:val>
                                            <p:fltVal val="0"/>
                                          </p:val>
                                        </p:tav>
                                        <p:tav tm="25000">
                                          <p:val>
                                            <p:strVal val="-0.38*ppt_h"/>
                                          </p:val>
                                        </p:tav>
                                        <p:tav tm="30000">
                                          <p:val>
                                            <p:strVal val="-0.71*ppt_h"/>
                                          </p:val>
                                        </p:tav>
                                        <p:tav tm="35000">
                                          <p:val>
                                            <p:strVal val="-0.92*ppt_h"/>
                                          </p:val>
                                        </p:tav>
                                        <p:tav tm="40000">
                                          <p:val>
                                            <p:strVal val="-ppt_h"/>
                                          </p:val>
                                        </p:tav>
                                        <p:tav tm="45000">
                                          <p:val>
                                            <p:strVal val="-0.92*ppt_h"/>
                                          </p:val>
                                        </p:tav>
                                        <p:tav tm="50000">
                                          <p:val>
                                            <p:strVal val="-0.71*ppt_h"/>
                                          </p:val>
                                        </p:tav>
                                        <p:tav tm="55000">
                                          <p:val>
                                            <p:strVal val="-0.38*ppt_h"/>
                                          </p:val>
                                        </p:tav>
                                        <p:tav tm="60000">
                                          <p:val>
                                            <p:fltVal val="0"/>
                                          </p:val>
                                        </p:tav>
                                        <p:tav tm="65000">
                                          <p:val>
                                            <p:strVal val="0.38*ppt_h"/>
                                          </p:val>
                                        </p:tav>
                                        <p:tav tm="70000">
                                          <p:val>
                                            <p:strVal val="0.71*ppt_h"/>
                                          </p:val>
                                        </p:tav>
                                        <p:tav tm="75000">
                                          <p:val>
                                            <p:strVal val="0.92*ppt_h"/>
                                          </p:val>
                                        </p:tav>
                                        <p:tav tm="80000">
                                          <p:val>
                                            <p:strVal val="ppt_h"/>
                                          </p:val>
                                        </p:tav>
                                        <p:tav tm="85000">
                                          <p:val>
                                            <p:strVal val="0.92*ppt_h"/>
                                          </p:val>
                                        </p:tav>
                                        <p:tav tm="90000">
                                          <p:val>
                                            <p:strVal val="0.71*ppt_h"/>
                                          </p:val>
                                        </p:tav>
                                        <p:tav tm="95000">
                                          <p:val>
                                            <p:strVal val="0.38*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0" presetID="19" presetClass="entr" presetSubtype="5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 fmla="#ppt_h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19" presetClass="exit" presetSubtype="5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37" dur="500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strVal val="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500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5000">
                                          <p:val>
                                            <p:strVal val="0.92*ppt_h"/>
                                          </p:val>
                                        </p:tav>
                                        <p:tav tm="10000">
                                          <p:val>
                                            <p:strVal val="0.71*ppt_h"/>
                                          </p:val>
                                        </p:tav>
                                        <p:tav tm="15000">
                                          <p:val>
                                            <p:strVal val="0.38*ppt_h"/>
                                          </p:val>
                                        </p:tav>
                                        <p:tav tm="20000">
                                          <p:val>
                                            <p:fltVal val="0"/>
                                          </p:val>
                                        </p:tav>
                                        <p:tav tm="25000">
                                          <p:val>
                                            <p:strVal val="-0.38*ppt_h"/>
                                          </p:val>
                                        </p:tav>
                                        <p:tav tm="30000">
                                          <p:val>
                                            <p:strVal val="-0.71*ppt_h"/>
                                          </p:val>
                                        </p:tav>
                                        <p:tav tm="35000">
                                          <p:val>
                                            <p:strVal val="-0.92*ppt_h"/>
                                          </p:val>
                                        </p:tav>
                                        <p:tav tm="40000">
                                          <p:val>
                                            <p:strVal val="-ppt_h"/>
                                          </p:val>
                                        </p:tav>
                                        <p:tav tm="45000">
                                          <p:val>
                                            <p:strVal val="-0.92*ppt_h"/>
                                          </p:val>
                                        </p:tav>
                                        <p:tav tm="50000">
                                          <p:val>
                                            <p:strVal val="-0.71*ppt_h"/>
                                          </p:val>
                                        </p:tav>
                                        <p:tav tm="55000">
                                          <p:val>
                                            <p:strVal val="-0.38*ppt_h"/>
                                          </p:val>
                                        </p:tav>
                                        <p:tav tm="60000">
                                          <p:val>
                                            <p:fltVal val="0"/>
                                          </p:val>
                                        </p:tav>
                                        <p:tav tm="65000">
                                          <p:val>
                                            <p:strVal val="0.38*ppt_h"/>
                                          </p:val>
                                        </p:tav>
                                        <p:tav tm="70000">
                                          <p:val>
                                            <p:strVal val="0.71*ppt_h"/>
                                          </p:val>
                                        </p:tav>
                                        <p:tav tm="75000">
                                          <p:val>
                                            <p:strVal val="0.92*ppt_h"/>
                                          </p:val>
                                        </p:tav>
                                        <p:tav tm="80000">
                                          <p:val>
                                            <p:strVal val="ppt_h"/>
                                          </p:val>
                                        </p:tav>
                                        <p:tav tm="85000">
                                          <p:val>
                                            <p:strVal val="0.92*ppt_h"/>
                                          </p:val>
                                        </p:tav>
                                        <p:tav tm="90000">
                                          <p:val>
                                            <p:strVal val="0.71*ppt_h"/>
                                          </p:val>
                                        </p:tav>
                                        <p:tav tm="95000">
                                          <p:val>
                                            <p:strVal val="0.38*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0" presetID="19" presetClass="entr" presetSubtype="5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2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 fmla="#ppt_h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9"/>
                  </p:tgtEl>
                </p:cond>
              </p:nextCondLst>
            </p:seq>
          </p:childTnLst>
        </p:cTn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57224" y="428604"/>
            <a:ext cx="7572428" cy="3714776"/>
          </a:xfrm>
        </p:spPr>
        <p:txBody>
          <a:bodyPr>
            <a:normAutofit/>
          </a:bodyPr>
          <a:lstStyle/>
          <a:p>
            <a:pPr algn="l"/>
            <a:r>
              <a:rPr lang="ru-RU" sz="3100" dirty="0" smtClean="0">
                <a:solidFill>
                  <a:schemeClr val="bg2">
                    <a:lumMod val="25000"/>
                  </a:schemeClr>
                </a:solidFill>
                <a:latin typeface="+mn-lt"/>
              </a:rPr>
              <a:t>Слово образовалось от итальянского КАРТА- «бумага». Первоначально значение слова КАРТИНА- «тонкая, красивая, изукрашенная бумага».</a:t>
            </a:r>
            <a:br>
              <a:rPr lang="ru-RU" sz="3100" dirty="0" smtClean="0">
                <a:solidFill>
                  <a:schemeClr val="bg2">
                    <a:lumMod val="25000"/>
                  </a:schemeClr>
                </a:solidFill>
                <a:latin typeface="+mn-lt"/>
              </a:rPr>
            </a:br>
            <a:r>
              <a:rPr lang="ru-RU" sz="3100" dirty="0" smtClean="0">
                <a:solidFill>
                  <a:schemeClr val="bg2">
                    <a:lumMod val="25000"/>
                  </a:schemeClr>
                </a:solidFill>
                <a:latin typeface="+mn-lt"/>
              </a:rPr>
              <a:t> КАРТИНА – КАРТА = «изукрашенная бумага».</a:t>
            </a:r>
            <a:r>
              <a:rPr lang="ru-RU" sz="3100" dirty="0" smtClean="0"/>
              <a:t/>
            </a:r>
            <a:br>
              <a:rPr lang="ru-RU" sz="3100" dirty="0" smtClean="0"/>
            </a:br>
            <a:endParaRPr lang="ru-RU" sz="2800" dirty="0">
              <a:solidFill>
                <a:schemeClr val="bg2">
                  <a:lumMod val="25000"/>
                </a:schemeClr>
              </a:solidFill>
              <a:latin typeface="+mn-lt"/>
            </a:endParaRPr>
          </a:p>
        </p:txBody>
      </p:sp>
      <p:sp>
        <p:nvSpPr>
          <p:cNvPr id="5" name="Управляющая кнопка: в начало 4">
            <a:hlinkClick r:id="" action="ppaction://hlinkshowjump?jump=previousslide" highlightClick="1"/>
          </p:cNvPr>
          <p:cNvSpPr/>
          <p:nvPr/>
        </p:nvSpPr>
        <p:spPr>
          <a:xfrm>
            <a:off x="8001024" y="6000768"/>
            <a:ext cx="785818" cy="500066"/>
          </a:xfrm>
          <a:prstGeom prst="actionButtonBeginning">
            <a:avLst/>
          </a:prstGeom>
          <a:solidFill>
            <a:schemeClr val="accent5"/>
          </a:solidFill>
          <a:ln>
            <a:solidFill>
              <a:schemeClr val="accent2">
                <a:lumMod val="75000"/>
              </a:schemeClr>
            </a:solidFill>
          </a:ln>
          <a:scene3d>
            <a:camera prst="orthographicFront"/>
            <a:lightRig rig="threePt" dir="t"/>
          </a:scene3d>
          <a:sp3d>
            <a:bevelT w="114300" prst="artDeco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6" name="Рисунок 5" descr="картина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643174" y="3214686"/>
            <a:ext cx="4421217" cy="3195639"/>
          </a:xfrm>
          <a:prstGeom prst="rect">
            <a:avLst/>
          </a:prstGeom>
        </p:spPr>
      </p:pic>
    </p:spTree>
  </p:cSld>
  <p:clrMapOvr>
    <a:masterClrMapping/>
  </p:clrMapOvr>
  <p:transition advClick="0"/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кругленный прямоугольник 2"/>
          <p:cNvSpPr/>
          <p:nvPr/>
        </p:nvSpPr>
        <p:spPr>
          <a:xfrm>
            <a:off x="785786" y="642918"/>
            <a:ext cx="3528392" cy="720080"/>
          </a:xfrm>
          <a:prstGeom prst="roundRect">
            <a:avLst/>
          </a:prstGeom>
          <a:noFill/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 sz="3200" b="1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" name="Скругленный прямоугольник 3"/>
          <p:cNvSpPr/>
          <p:nvPr/>
        </p:nvSpPr>
        <p:spPr>
          <a:xfrm>
            <a:off x="785786" y="648618"/>
            <a:ext cx="3528392" cy="720080"/>
          </a:xfrm>
          <a:prstGeom prst="roundRect">
            <a:avLst/>
          </a:prstGeom>
          <a:solidFill>
            <a:srgbClr val="00B050"/>
          </a:solidFill>
          <a:ln>
            <a:solidFill>
              <a:srgbClr val="00B050"/>
            </a:solidFill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3200" b="1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К</a:t>
            </a:r>
            <a:r>
              <a:rPr lang="ru-RU" sz="3200" b="1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а</a:t>
            </a:r>
            <a:r>
              <a:rPr lang="ru-RU" sz="3200" b="1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ртоф</a:t>
            </a:r>
            <a:r>
              <a:rPr lang="ru-RU" sz="3200" b="1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е</a:t>
            </a:r>
            <a:r>
              <a:rPr lang="ru-RU" sz="3200" b="1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ль</a:t>
            </a:r>
            <a:endParaRPr lang="ru-RU" sz="3200" b="1" dirty="0">
              <a:solidFill>
                <a:schemeClr val="bg1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5" name="Скругленный прямоугольник 4"/>
          <p:cNvSpPr/>
          <p:nvPr/>
        </p:nvSpPr>
        <p:spPr>
          <a:xfrm>
            <a:off x="785786" y="642918"/>
            <a:ext cx="3528392" cy="720080"/>
          </a:xfrm>
          <a:prstGeom prst="roundRect">
            <a:avLst/>
          </a:prstGeom>
          <a:solidFill>
            <a:schemeClr val="accent2">
              <a:lumMod val="75000"/>
            </a:schemeClr>
          </a:solidFill>
          <a:ln>
            <a:solidFill>
              <a:schemeClr val="accent2">
                <a:lumMod val="75000"/>
              </a:schemeClr>
            </a:solidFill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3200" b="1" dirty="0" err="1" smtClean="0">
                <a:latin typeface="Arial" pitchFamily="34" charset="0"/>
                <a:cs typeface="Arial" pitchFamily="34" charset="0"/>
              </a:rPr>
              <a:t>К_ртоф_ль</a:t>
            </a:r>
            <a:endParaRPr lang="ru-RU" sz="3200" b="1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6" name="Скругленный прямоугольник 5"/>
          <p:cNvSpPr/>
          <p:nvPr/>
        </p:nvSpPr>
        <p:spPr>
          <a:xfrm>
            <a:off x="785786" y="642918"/>
            <a:ext cx="3528392" cy="720080"/>
          </a:xfrm>
          <a:prstGeom prst="roundRect">
            <a:avLst/>
          </a:prstGeom>
          <a:noFill/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 sz="3200" b="1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7" name="Скругленный прямоугольник 6"/>
          <p:cNvSpPr/>
          <p:nvPr/>
        </p:nvSpPr>
        <p:spPr>
          <a:xfrm>
            <a:off x="714348" y="1643050"/>
            <a:ext cx="3714776" cy="3357586"/>
          </a:xfrm>
          <a:prstGeom prst="roundRect">
            <a:avLst/>
          </a:prstGeom>
          <a:solidFill>
            <a:srgbClr val="00B050"/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r>
              <a:rPr lang="ru-RU" sz="2400" b="1" dirty="0" smtClean="0">
                <a:latin typeface="Arial" pitchFamily="34" charset="0"/>
                <a:cs typeface="Arial" pitchFamily="34" charset="0"/>
              </a:rPr>
              <a:t> </a:t>
            </a:r>
            <a:r>
              <a:rPr lang="ru-RU" sz="2800" b="1" dirty="0" smtClean="0">
                <a:latin typeface="Arial" pitchFamily="34" charset="0"/>
                <a:cs typeface="Arial" pitchFamily="34" charset="0"/>
              </a:rPr>
              <a:t>Огородное растение, овощ со съедобными клубнями, богатыми крахмалом.</a:t>
            </a:r>
            <a:endParaRPr lang="ru-RU" sz="3200" dirty="0"/>
          </a:p>
        </p:txBody>
      </p:sp>
      <p:sp>
        <p:nvSpPr>
          <p:cNvPr id="8" name="Скругленный прямоугольник 7"/>
          <p:cNvSpPr/>
          <p:nvPr/>
        </p:nvSpPr>
        <p:spPr>
          <a:xfrm>
            <a:off x="714348" y="1643050"/>
            <a:ext cx="3714776" cy="3357586"/>
          </a:xfrm>
          <a:prstGeom prst="roundRect">
            <a:avLst/>
          </a:prstGeom>
          <a:solidFill>
            <a:schemeClr val="bg2">
              <a:lumMod val="50000"/>
            </a:schemeClr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3200" b="1" dirty="0" smtClean="0">
                <a:latin typeface="Arial" pitchFamily="34" charset="0"/>
                <a:cs typeface="Arial" pitchFamily="34" charset="0"/>
              </a:rPr>
              <a:t>Лексическое значение</a:t>
            </a:r>
            <a:endParaRPr lang="ru-RU" sz="3200" b="1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9" name="Скругленный прямоугольник 8"/>
          <p:cNvSpPr/>
          <p:nvPr/>
        </p:nvSpPr>
        <p:spPr>
          <a:xfrm>
            <a:off x="714348" y="1643050"/>
            <a:ext cx="3714776" cy="3357586"/>
          </a:xfrm>
          <a:prstGeom prst="roundRect">
            <a:avLst/>
          </a:prstGeom>
          <a:noFill/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 sz="3200" b="1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1" name="Стрелка вправо 10">
            <a:hlinkClick r:id="" action="ppaction://hlinkshowjump?jump=nextslide"/>
          </p:cNvPr>
          <p:cNvSpPr/>
          <p:nvPr/>
        </p:nvSpPr>
        <p:spPr>
          <a:xfrm>
            <a:off x="6000760" y="5286388"/>
            <a:ext cx="2643206" cy="1143008"/>
          </a:xfrm>
          <a:prstGeom prst="rightArrow">
            <a:avLst/>
          </a:prstGeom>
          <a:solidFill>
            <a:schemeClr val="accent2"/>
          </a:solidFill>
          <a:scene3d>
            <a:camera prst="orthographicFront"/>
            <a:lightRig rig="threePt" dir="t"/>
          </a:scene3d>
          <a:sp3d>
            <a:bevelT w="114300" prst="artDeco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000" b="1" dirty="0" smtClean="0"/>
              <a:t>Этимология</a:t>
            </a:r>
            <a:endParaRPr lang="ru-RU" sz="2000" b="1" dirty="0"/>
          </a:p>
        </p:txBody>
      </p:sp>
      <p:sp>
        <p:nvSpPr>
          <p:cNvPr id="13" name="Горизонтальный свиток 12">
            <a:hlinkClick r:id="rId2" action="ppaction://hlinksldjump"/>
          </p:cNvPr>
          <p:cNvSpPr/>
          <p:nvPr/>
        </p:nvSpPr>
        <p:spPr>
          <a:xfrm>
            <a:off x="2857488" y="5143512"/>
            <a:ext cx="2500330" cy="1357322"/>
          </a:xfrm>
          <a:prstGeom prst="horizontalScroll">
            <a:avLst/>
          </a:prstGeom>
          <a:effectLst>
            <a:glow rad="139700">
              <a:schemeClr val="accent2">
                <a:satMod val="175000"/>
                <a:alpha val="40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3200" b="1" dirty="0" smtClean="0"/>
              <a:t>Задания</a:t>
            </a:r>
            <a:endParaRPr lang="ru-RU" sz="3200" b="1" dirty="0"/>
          </a:p>
        </p:txBody>
      </p:sp>
      <p:sp>
        <p:nvSpPr>
          <p:cNvPr id="14" name="Управляющая кнопка: домой 13">
            <a:hlinkClick r:id="rId3" action="ppaction://hlinksldjump" highlightClick="1"/>
          </p:cNvPr>
          <p:cNvSpPr/>
          <p:nvPr/>
        </p:nvSpPr>
        <p:spPr>
          <a:xfrm>
            <a:off x="1428728" y="5786454"/>
            <a:ext cx="642942" cy="714380"/>
          </a:xfrm>
          <a:prstGeom prst="actionButtonHome">
            <a:avLst/>
          </a:prstGeom>
          <a:solidFill>
            <a:schemeClr val="accent5"/>
          </a:solidFill>
          <a:ln>
            <a:solidFill>
              <a:schemeClr val="accent2">
                <a:lumMod val="75000"/>
              </a:schemeClr>
            </a:solidFill>
          </a:ln>
          <a:scene3d>
            <a:camera prst="orthographicFront"/>
            <a:lightRig rig="threePt" dir="t"/>
          </a:scene3d>
          <a:sp3d>
            <a:bevelT w="114300" prst="artDeco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15" name="Рисунок 14" descr="картофель.jpg"/>
          <p:cNvPicPr>
            <a:picLocks noChangeAspect="1"/>
          </p:cNvPicPr>
          <p:nvPr/>
        </p:nvPicPr>
        <p:blipFill>
          <a:blip r:embed="rId4" cstate="email">
            <a:clrChange>
              <a:clrFrom>
                <a:srgbClr val="FFFEF9"/>
              </a:clrFrom>
              <a:clrTo>
                <a:srgbClr val="FFFEF9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4572000" y="1000108"/>
            <a:ext cx="4064000" cy="3357586"/>
          </a:xfrm>
          <a:prstGeom prst="rect">
            <a:avLst/>
          </a:prstGeom>
        </p:spPr>
      </p:pic>
    </p:spTree>
  </p:cSld>
  <p:clrMapOvr>
    <a:masterClrMapping/>
  </p:clrMapOvr>
  <p:transition advClick="0"/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9" presetClass="exit" presetSubtype="5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6" dur="500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strVal val="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5000">
                                          <p:val>
                                            <p:strVal val="0.92*ppt_h"/>
                                          </p:val>
                                        </p:tav>
                                        <p:tav tm="10000">
                                          <p:val>
                                            <p:strVal val="0.71*ppt_h"/>
                                          </p:val>
                                        </p:tav>
                                        <p:tav tm="15000">
                                          <p:val>
                                            <p:strVal val="0.38*ppt_h"/>
                                          </p:val>
                                        </p:tav>
                                        <p:tav tm="20000">
                                          <p:val>
                                            <p:fltVal val="0"/>
                                          </p:val>
                                        </p:tav>
                                        <p:tav tm="25000">
                                          <p:val>
                                            <p:strVal val="-0.38*ppt_h"/>
                                          </p:val>
                                        </p:tav>
                                        <p:tav tm="30000">
                                          <p:val>
                                            <p:strVal val="-0.71*ppt_h"/>
                                          </p:val>
                                        </p:tav>
                                        <p:tav tm="35000">
                                          <p:val>
                                            <p:strVal val="-0.92*ppt_h"/>
                                          </p:val>
                                        </p:tav>
                                        <p:tav tm="40000">
                                          <p:val>
                                            <p:strVal val="-ppt_h"/>
                                          </p:val>
                                        </p:tav>
                                        <p:tav tm="45000">
                                          <p:val>
                                            <p:strVal val="-0.92*ppt_h"/>
                                          </p:val>
                                        </p:tav>
                                        <p:tav tm="50000">
                                          <p:val>
                                            <p:strVal val="-0.71*ppt_h"/>
                                          </p:val>
                                        </p:tav>
                                        <p:tav tm="55000">
                                          <p:val>
                                            <p:strVal val="-0.38*ppt_h"/>
                                          </p:val>
                                        </p:tav>
                                        <p:tav tm="60000">
                                          <p:val>
                                            <p:fltVal val="0"/>
                                          </p:val>
                                        </p:tav>
                                        <p:tav tm="65000">
                                          <p:val>
                                            <p:strVal val="0.38*ppt_h"/>
                                          </p:val>
                                        </p:tav>
                                        <p:tav tm="70000">
                                          <p:val>
                                            <p:strVal val="0.71*ppt_h"/>
                                          </p:val>
                                        </p:tav>
                                        <p:tav tm="75000">
                                          <p:val>
                                            <p:strVal val="0.92*ppt_h"/>
                                          </p:val>
                                        </p:tav>
                                        <p:tav tm="80000">
                                          <p:val>
                                            <p:strVal val="ppt_h"/>
                                          </p:val>
                                        </p:tav>
                                        <p:tav tm="85000">
                                          <p:val>
                                            <p:strVal val="0.92*ppt_h"/>
                                          </p:val>
                                        </p:tav>
                                        <p:tav tm="90000">
                                          <p:val>
                                            <p:strVal val="0.71*ppt_h"/>
                                          </p:val>
                                        </p:tav>
                                        <p:tav tm="95000">
                                          <p:val>
                                            <p:strVal val="0.38*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9" presetClass="entr" presetSubtype="5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 fmla="#ppt_h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9" presetClass="exit" presetSubtype="5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16" dur="500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strVal val="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500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5000">
                                          <p:val>
                                            <p:strVal val="0.92*ppt_h"/>
                                          </p:val>
                                        </p:tav>
                                        <p:tav tm="10000">
                                          <p:val>
                                            <p:strVal val="0.71*ppt_h"/>
                                          </p:val>
                                        </p:tav>
                                        <p:tav tm="15000">
                                          <p:val>
                                            <p:strVal val="0.38*ppt_h"/>
                                          </p:val>
                                        </p:tav>
                                        <p:tav tm="20000">
                                          <p:val>
                                            <p:fltVal val="0"/>
                                          </p:val>
                                        </p:tav>
                                        <p:tav tm="25000">
                                          <p:val>
                                            <p:strVal val="-0.38*ppt_h"/>
                                          </p:val>
                                        </p:tav>
                                        <p:tav tm="30000">
                                          <p:val>
                                            <p:strVal val="-0.71*ppt_h"/>
                                          </p:val>
                                        </p:tav>
                                        <p:tav tm="35000">
                                          <p:val>
                                            <p:strVal val="-0.92*ppt_h"/>
                                          </p:val>
                                        </p:tav>
                                        <p:tav tm="40000">
                                          <p:val>
                                            <p:strVal val="-ppt_h"/>
                                          </p:val>
                                        </p:tav>
                                        <p:tav tm="45000">
                                          <p:val>
                                            <p:strVal val="-0.92*ppt_h"/>
                                          </p:val>
                                        </p:tav>
                                        <p:tav tm="50000">
                                          <p:val>
                                            <p:strVal val="-0.71*ppt_h"/>
                                          </p:val>
                                        </p:tav>
                                        <p:tav tm="55000">
                                          <p:val>
                                            <p:strVal val="-0.38*ppt_h"/>
                                          </p:val>
                                        </p:tav>
                                        <p:tav tm="60000">
                                          <p:val>
                                            <p:fltVal val="0"/>
                                          </p:val>
                                        </p:tav>
                                        <p:tav tm="65000">
                                          <p:val>
                                            <p:strVal val="0.38*ppt_h"/>
                                          </p:val>
                                        </p:tav>
                                        <p:tav tm="70000">
                                          <p:val>
                                            <p:strVal val="0.71*ppt_h"/>
                                          </p:val>
                                        </p:tav>
                                        <p:tav tm="75000">
                                          <p:val>
                                            <p:strVal val="0.92*ppt_h"/>
                                          </p:val>
                                        </p:tav>
                                        <p:tav tm="80000">
                                          <p:val>
                                            <p:strVal val="ppt_h"/>
                                          </p:val>
                                        </p:tav>
                                        <p:tav tm="85000">
                                          <p:val>
                                            <p:strVal val="0.92*ppt_h"/>
                                          </p:val>
                                        </p:tav>
                                        <p:tav tm="90000">
                                          <p:val>
                                            <p:strVal val="0.71*ppt_h"/>
                                          </p:val>
                                        </p:tav>
                                        <p:tav tm="95000">
                                          <p:val>
                                            <p:strVal val="0.38*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9" presetClass="entr" presetSubtype="5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 fmla="#ppt_h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"/>
                  </p:tgtEl>
                </p:cond>
              </p:nextCondLst>
            </p:seq>
            <p:seq concurrent="1" nextAc="seek">
              <p:cTn id="23" restart="whenNotActive" fill="hold" evtFilter="cancelBubble" nodeType="interactiveSeq">
                <p:stCondLst>
                  <p:cond evt="onClick" delay="0">
                    <p:tgtEl>
                      <p:spTgt spid="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4" fill="hold">
                      <p:stCondLst>
                        <p:cond delay="0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19" presetClass="exit" presetSubtype="5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27" dur="500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strVal val="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500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5000">
                                          <p:val>
                                            <p:strVal val="0.92*ppt_h"/>
                                          </p:val>
                                        </p:tav>
                                        <p:tav tm="10000">
                                          <p:val>
                                            <p:strVal val="0.71*ppt_h"/>
                                          </p:val>
                                        </p:tav>
                                        <p:tav tm="15000">
                                          <p:val>
                                            <p:strVal val="0.38*ppt_h"/>
                                          </p:val>
                                        </p:tav>
                                        <p:tav tm="20000">
                                          <p:val>
                                            <p:fltVal val="0"/>
                                          </p:val>
                                        </p:tav>
                                        <p:tav tm="25000">
                                          <p:val>
                                            <p:strVal val="-0.38*ppt_h"/>
                                          </p:val>
                                        </p:tav>
                                        <p:tav tm="30000">
                                          <p:val>
                                            <p:strVal val="-0.71*ppt_h"/>
                                          </p:val>
                                        </p:tav>
                                        <p:tav tm="35000">
                                          <p:val>
                                            <p:strVal val="-0.92*ppt_h"/>
                                          </p:val>
                                        </p:tav>
                                        <p:tav tm="40000">
                                          <p:val>
                                            <p:strVal val="-ppt_h"/>
                                          </p:val>
                                        </p:tav>
                                        <p:tav tm="45000">
                                          <p:val>
                                            <p:strVal val="-0.92*ppt_h"/>
                                          </p:val>
                                        </p:tav>
                                        <p:tav tm="50000">
                                          <p:val>
                                            <p:strVal val="-0.71*ppt_h"/>
                                          </p:val>
                                        </p:tav>
                                        <p:tav tm="55000">
                                          <p:val>
                                            <p:strVal val="-0.38*ppt_h"/>
                                          </p:val>
                                        </p:tav>
                                        <p:tav tm="60000">
                                          <p:val>
                                            <p:fltVal val="0"/>
                                          </p:val>
                                        </p:tav>
                                        <p:tav tm="65000">
                                          <p:val>
                                            <p:strVal val="0.38*ppt_h"/>
                                          </p:val>
                                        </p:tav>
                                        <p:tav tm="70000">
                                          <p:val>
                                            <p:strVal val="0.71*ppt_h"/>
                                          </p:val>
                                        </p:tav>
                                        <p:tav tm="75000">
                                          <p:val>
                                            <p:strVal val="0.92*ppt_h"/>
                                          </p:val>
                                        </p:tav>
                                        <p:tav tm="80000">
                                          <p:val>
                                            <p:strVal val="ppt_h"/>
                                          </p:val>
                                        </p:tav>
                                        <p:tav tm="85000">
                                          <p:val>
                                            <p:strVal val="0.92*ppt_h"/>
                                          </p:val>
                                        </p:tav>
                                        <p:tav tm="90000">
                                          <p:val>
                                            <p:strVal val="0.71*ppt_h"/>
                                          </p:val>
                                        </p:tav>
                                        <p:tav tm="95000">
                                          <p:val>
                                            <p:strVal val="0.38*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0" presetID="19" presetClass="entr" presetSubtype="5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 fmla="#ppt_h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19" presetClass="exit" presetSubtype="5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37" dur="500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strVal val="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500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5000">
                                          <p:val>
                                            <p:strVal val="0.92*ppt_h"/>
                                          </p:val>
                                        </p:tav>
                                        <p:tav tm="10000">
                                          <p:val>
                                            <p:strVal val="0.71*ppt_h"/>
                                          </p:val>
                                        </p:tav>
                                        <p:tav tm="15000">
                                          <p:val>
                                            <p:strVal val="0.38*ppt_h"/>
                                          </p:val>
                                        </p:tav>
                                        <p:tav tm="20000">
                                          <p:val>
                                            <p:fltVal val="0"/>
                                          </p:val>
                                        </p:tav>
                                        <p:tav tm="25000">
                                          <p:val>
                                            <p:strVal val="-0.38*ppt_h"/>
                                          </p:val>
                                        </p:tav>
                                        <p:tav tm="30000">
                                          <p:val>
                                            <p:strVal val="-0.71*ppt_h"/>
                                          </p:val>
                                        </p:tav>
                                        <p:tav tm="35000">
                                          <p:val>
                                            <p:strVal val="-0.92*ppt_h"/>
                                          </p:val>
                                        </p:tav>
                                        <p:tav tm="40000">
                                          <p:val>
                                            <p:strVal val="-ppt_h"/>
                                          </p:val>
                                        </p:tav>
                                        <p:tav tm="45000">
                                          <p:val>
                                            <p:strVal val="-0.92*ppt_h"/>
                                          </p:val>
                                        </p:tav>
                                        <p:tav tm="50000">
                                          <p:val>
                                            <p:strVal val="-0.71*ppt_h"/>
                                          </p:val>
                                        </p:tav>
                                        <p:tav tm="55000">
                                          <p:val>
                                            <p:strVal val="-0.38*ppt_h"/>
                                          </p:val>
                                        </p:tav>
                                        <p:tav tm="60000">
                                          <p:val>
                                            <p:fltVal val="0"/>
                                          </p:val>
                                        </p:tav>
                                        <p:tav tm="65000">
                                          <p:val>
                                            <p:strVal val="0.38*ppt_h"/>
                                          </p:val>
                                        </p:tav>
                                        <p:tav tm="70000">
                                          <p:val>
                                            <p:strVal val="0.71*ppt_h"/>
                                          </p:val>
                                        </p:tav>
                                        <p:tav tm="75000">
                                          <p:val>
                                            <p:strVal val="0.92*ppt_h"/>
                                          </p:val>
                                        </p:tav>
                                        <p:tav tm="80000">
                                          <p:val>
                                            <p:strVal val="ppt_h"/>
                                          </p:val>
                                        </p:tav>
                                        <p:tav tm="85000">
                                          <p:val>
                                            <p:strVal val="0.92*ppt_h"/>
                                          </p:val>
                                        </p:tav>
                                        <p:tav tm="90000">
                                          <p:val>
                                            <p:strVal val="0.71*ppt_h"/>
                                          </p:val>
                                        </p:tav>
                                        <p:tav tm="95000">
                                          <p:val>
                                            <p:strVal val="0.38*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0" presetID="19" presetClass="entr" presetSubtype="5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2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 fmla="#ppt_h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9"/>
                  </p:tgtEl>
                </p:cond>
              </p:nextCondLst>
            </p:seq>
          </p:childTnLst>
        </p:cTn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57224" y="500042"/>
            <a:ext cx="7572428" cy="3714776"/>
          </a:xfrm>
        </p:spPr>
        <p:txBody>
          <a:bodyPr>
            <a:normAutofit fontScale="90000"/>
          </a:bodyPr>
          <a:lstStyle/>
          <a:p>
            <a:pPr algn="just"/>
            <a:r>
              <a:rPr lang="ru-RU" sz="3100" dirty="0" smtClean="0">
                <a:solidFill>
                  <a:schemeClr val="bg2">
                    <a:lumMod val="25000"/>
                  </a:schemeClr>
                </a:solidFill>
                <a:latin typeface="+mn-lt"/>
              </a:rPr>
              <a:t/>
            </a:r>
            <a:br>
              <a:rPr lang="ru-RU" sz="3100" dirty="0" smtClean="0">
                <a:solidFill>
                  <a:schemeClr val="bg2">
                    <a:lumMod val="25000"/>
                  </a:schemeClr>
                </a:solidFill>
                <a:latin typeface="+mn-lt"/>
              </a:rPr>
            </a:br>
            <a:r>
              <a:rPr lang="ru-RU" sz="3100" dirty="0" smtClean="0">
                <a:solidFill>
                  <a:schemeClr val="bg2">
                    <a:lumMod val="25000"/>
                  </a:schemeClr>
                </a:solidFill>
                <a:latin typeface="+mn-lt"/>
              </a:rPr>
              <a:t/>
            </a:r>
            <a:br>
              <a:rPr lang="ru-RU" sz="3100" dirty="0" smtClean="0">
                <a:solidFill>
                  <a:schemeClr val="bg2">
                    <a:lumMod val="25000"/>
                  </a:schemeClr>
                </a:solidFill>
                <a:latin typeface="+mn-lt"/>
              </a:rPr>
            </a:br>
            <a:r>
              <a:rPr lang="ru-RU" sz="3100" dirty="0" smtClean="0">
                <a:solidFill>
                  <a:schemeClr val="bg2">
                    <a:lumMod val="25000"/>
                  </a:schemeClr>
                </a:solidFill>
                <a:latin typeface="+mn-lt"/>
              </a:rPr>
              <a:t/>
            </a:r>
            <a:br>
              <a:rPr lang="ru-RU" sz="3100" dirty="0" smtClean="0">
                <a:solidFill>
                  <a:schemeClr val="bg2">
                    <a:lumMod val="25000"/>
                  </a:schemeClr>
                </a:solidFill>
                <a:latin typeface="+mn-lt"/>
              </a:rPr>
            </a:br>
            <a:r>
              <a:rPr lang="ru-RU" sz="2700" dirty="0" smtClean="0">
                <a:solidFill>
                  <a:schemeClr val="bg2">
                    <a:lumMod val="25000"/>
                  </a:schemeClr>
                </a:solidFill>
                <a:latin typeface="+mn-lt"/>
              </a:rPr>
              <a:t>КАРТОФЕЛЬ появился в Европе не так давно. Его привезли в Италию из Южной Америки в середине 16 века. Заморская диковинка росла под землёй и очень напоминала хорошо знакомый европейцам гриб-трюфель. Вот и назвали итальянцы КАРТОФЕЛЬ грибным именем – ТАРТУФОЛО. В немецком языке слово превратилось в КАРТОФЕЛЬ. В Россию КАРТОФЕЛЬ вместе с его немецким названием попал при Петре 1. Крестьяне долго не принимали незнакомый овощ и назвали его «чёртово яблоко». Со временем неприхотливое  и урожайное растение оценили по заслугам. Слово КАРТОФЕЛЬ прижилось и зазвучало совсем по-русски: КАРТОШКА. </a:t>
            </a:r>
            <a:r>
              <a:rPr lang="ru-RU" sz="3100" dirty="0" smtClean="0"/>
              <a:t/>
            </a:r>
            <a:br>
              <a:rPr lang="ru-RU" sz="3100" dirty="0" smtClean="0"/>
            </a:br>
            <a:endParaRPr lang="ru-RU" sz="2800" dirty="0">
              <a:solidFill>
                <a:schemeClr val="bg2">
                  <a:lumMod val="25000"/>
                </a:schemeClr>
              </a:solidFill>
              <a:latin typeface="+mn-lt"/>
            </a:endParaRPr>
          </a:p>
        </p:txBody>
      </p:sp>
      <p:sp>
        <p:nvSpPr>
          <p:cNvPr id="5" name="Управляющая кнопка: в начало 4">
            <a:hlinkClick r:id="" action="ppaction://hlinkshowjump?jump=previousslide" highlightClick="1"/>
          </p:cNvPr>
          <p:cNvSpPr/>
          <p:nvPr/>
        </p:nvSpPr>
        <p:spPr>
          <a:xfrm>
            <a:off x="8001024" y="6000768"/>
            <a:ext cx="785818" cy="500066"/>
          </a:xfrm>
          <a:prstGeom prst="actionButtonBeginning">
            <a:avLst/>
          </a:prstGeom>
          <a:solidFill>
            <a:schemeClr val="accent5"/>
          </a:solidFill>
          <a:ln>
            <a:solidFill>
              <a:schemeClr val="accent2">
                <a:lumMod val="75000"/>
              </a:schemeClr>
            </a:solidFill>
          </a:ln>
          <a:scene3d>
            <a:camera prst="orthographicFront"/>
            <a:lightRig rig="threePt" dir="t"/>
          </a:scene3d>
          <a:sp3d>
            <a:bevelT w="114300" prst="artDeco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</p:cSld>
  <p:clrMapOvr>
    <a:masterClrMapping/>
  </p:clrMapOvr>
  <p:transition advClick="0"/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кругленный прямоугольник 2"/>
          <p:cNvSpPr/>
          <p:nvPr/>
        </p:nvSpPr>
        <p:spPr>
          <a:xfrm>
            <a:off x="785786" y="642918"/>
            <a:ext cx="3528392" cy="720080"/>
          </a:xfrm>
          <a:prstGeom prst="roundRect">
            <a:avLst/>
          </a:prstGeom>
          <a:noFill/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 sz="3200" b="1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" name="Скругленный прямоугольник 3"/>
          <p:cNvSpPr/>
          <p:nvPr/>
        </p:nvSpPr>
        <p:spPr>
          <a:xfrm>
            <a:off x="785786" y="648618"/>
            <a:ext cx="3528392" cy="720080"/>
          </a:xfrm>
          <a:prstGeom prst="roundRect">
            <a:avLst/>
          </a:prstGeom>
          <a:solidFill>
            <a:srgbClr val="00B050"/>
          </a:solidFill>
          <a:ln>
            <a:solidFill>
              <a:srgbClr val="00B050"/>
            </a:solidFill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3200" b="1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Кв</a:t>
            </a:r>
            <a:r>
              <a:rPr lang="ru-RU" sz="3200" b="1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а</a:t>
            </a:r>
            <a:r>
              <a:rPr lang="ru-RU" sz="3200" b="1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ртира</a:t>
            </a:r>
            <a:endParaRPr lang="ru-RU" sz="3200" b="1" dirty="0">
              <a:solidFill>
                <a:schemeClr val="bg1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5" name="Скругленный прямоугольник 4"/>
          <p:cNvSpPr/>
          <p:nvPr/>
        </p:nvSpPr>
        <p:spPr>
          <a:xfrm>
            <a:off x="785786" y="642918"/>
            <a:ext cx="3528392" cy="720080"/>
          </a:xfrm>
          <a:prstGeom prst="roundRect">
            <a:avLst/>
          </a:prstGeom>
          <a:solidFill>
            <a:schemeClr val="accent2">
              <a:lumMod val="75000"/>
            </a:schemeClr>
          </a:solidFill>
          <a:ln>
            <a:solidFill>
              <a:schemeClr val="accent2">
                <a:lumMod val="75000"/>
              </a:schemeClr>
            </a:solidFill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3200" b="1" dirty="0" err="1" smtClean="0">
                <a:latin typeface="Arial" pitchFamily="34" charset="0"/>
                <a:cs typeface="Arial" pitchFamily="34" charset="0"/>
              </a:rPr>
              <a:t>Кв_ртира</a:t>
            </a:r>
            <a:endParaRPr lang="ru-RU" sz="3200" b="1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6" name="Скругленный прямоугольник 5"/>
          <p:cNvSpPr/>
          <p:nvPr/>
        </p:nvSpPr>
        <p:spPr>
          <a:xfrm>
            <a:off x="785786" y="642918"/>
            <a:ext cx="3528392" cy="720080"/>
          </a:xfrm>
          <a:prstGeom prst="roundRect">
            <a:avLst/>
          </a:prstGeom>
          <a:noFill/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 sz="3200" b="1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7" name="Скругленный прямоугольник 6"/>
          <p:cNvSpPr/>
          <p:nvPr/>
        </p:nvSpPr>
        <p:spPr>
          <a:xfrm>
            <a:off x="714348" y="1643050"/>
            <a:ext cx="3714776" cy="3357586"/>
          </a:xfrm>
          <a:prstGeom prst="roundRect">
            <a:avLst/>
          </a:prstGeom>
          <a:solidFill>
            <a:srgbClr val="00B050"/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r>
              <a:rPr lang="ru-RU" sz="2400" b="1" dirty="0" smtClean="0">
                <a:latin typeface="Arial" pitchFamily="34" charset="0"/>
                <a:cs typeface="Arial" pitchFamily="34" charset="0"/>
              </a:rPr>
              <a:t>Отдельное жилое помещение в доме, состоящее из одной или нескольких комнат с кухней, передней и т.п.</a:t>
            </a:r>
            <a:endParaRPr lang="ru-RU" sz="3200" dirty="0"/>
          </a:p>
        </p:txBody>
      </p:sp>
      <p:sp>
        <p:nvSpPr>
          <p:cNvPr id="8" name="Скругленный прямоугольник 7"/>
          <p:cNvSpPr/>
          <p:nvPr/>
        </p:nvSpPr>
        <p:spPr>
          <a:xfrm>
            <a:off x="714348" y="1643050"/>
            <a:ext cx="3714776" cy="3357586"/>
          </a:xfrm>
          <a:prstGeom prst="roundRect">
            <a:avLst/>
          </a:prstGeom>
          <a:solidFill>
            <a:schemeClr val="bg2">
              <a:lumMod val="50000"/>
            </a:schemeClr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3200" b="1" dirty="0" smtClean="0">
                <a:latin typeface="Arial" pitchFamily="34" charset="0"/>
                <a:cs typeface="Arial" pitchFamily="34" charset="0"/>
              </a:rPr>
              <a:t>Лексическое значение</a:t>
            </a:r>
            <a:endParaRPr lang="ru-RU" sz="3200" b="1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9" name="Скругленный прямоугольник 8"/>
          <p:cNvSpPr/>
          <p:nvPr/>
        </p:nvSpPr>
        <p:spPr>
          <a:xfrm>
            <a:off x="714348" y="1643050"/>
            <a:ext cx="3714776" cy="3357586"/>
          </a:xfrm>
          <a:prstGeom prst="roundRect">
            <a:avLst/>
          </a:prstGeom>
          <a:noFill/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 sz="3200" b="1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1" name="Стрелка вправо 10">
            <a:hlinkClick r:id="" action="ppaction://hlinkshowjump?jump=nextslide"/>
          </p:cNvPr>
          <p:cNvSpPr/>
          <p:nvPr/>
        </p:nvSpPr>
        <p:spPr>
          <a:xfrm>
            <a:off x="6000760" y="5286388"/>
            <a:ext cx="2643206" cy="1143008"/>
          </a:xfrm>
          <a:prstGeom prst="rightArrow">
            <a:avLst/>
          </a:prstGeom>
          <a:solidFill>
            <a:schemeClr val="accent2"/>
          </a:solidFill>
          <a:scene3d>
            <a:camera prst="orthographicFront"/>
            <a:lightRig rig="threePt" dir="t"/>
          </a:scene3d>
          <a:sp3d>
            <a:bevelT w="114300" prst="artDeco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000" b="1" dirty="0" smtClean="0"/>
              <a:t>Этимология</a:t>
            </a:r>
            <a:endParaRPr lang="ru-RU" sz="2000" b="1" dirty="0"/>
          </a:p>
        </p:txBody>
      </p:sp>
      <p:sp>
        <p:nvSpPr>
          <p:cNvPr id="13" name="Горизонтальный свиток 12">
            <a:hlinkClick r:id="rId2" action="ppaction://hlinksldjump"/>
          </p:cNvPr>
          <p:cNvSpPr/>
          <p:nvPr/>
        </p:nvSpPr>
        <p:spPr>
          <a:xfrm>
            <a:off x="2857488" y="5143512"/>
            <a:ext cx="2500330" cy="1357322"/>
          </a:xfrm>
          <a:prstGeom prst="horizontalScroll">
            <a:avLst/>
          </a:prstGeom>
          <a:effectLst>
            <a:glow rad="139700">
              <a:schemeClr val="accent2">
                <a:satMod val="175000"/>
                <a:alpha val="40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3200" b="1" dirty="0" smtClean="0"/>
              <a:t>Задания</a:t>
            </a:r>
            <a:endParaRPr lang="ru-RU" sz="3200" b="1" dirty="0"/>
          </a:p>
        </p:txBody>
      </p:sp>
      <p:sp>
        <p:nvSpPr>
          <p:cNvPr id="14" name="Управляющая кнопка: домой 13">
            <a:hlinkClick r:id="rId3" action="ppaction://hlinksldjump" highlightClick="1"/>
          </p:cNvPr>
          <p:cNvSpPr/>
          <p:nvPr/>
        </p:nvSpPr>
        <p:spPr>
          <a:xfrm>
            <a:off x="1428728" y="5786454"/>
            <a:ext cx="642942" cy="714380"/>
          </a:xfrm>
          <a:prstGeom prst="actionButtonHome">
            <a:avLst/>
          </a:prstGeom>
          <a:solidFill>
            <a:schemeClr val="accent5"/>
          </a:solidFill>
          <a:ln>
            <a:solidFill>
              <a:schemeClr val="accent2">
                <a:lumMod val="75000"/>
              </a:schemeClr>
            </a:solidFill>
          </a:ln>
          <a:scene3d>
            <a:camera prst="orthographicFront"/>
            <a:lightRig rig="threePt" dir="t"/>
          </a:scene3d>
          <a:sp3d>
            <a:bevelT w="114300" prst="artDeco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12" name="Рисунок 11" descr="квартира.jpeg"/>
          <p:cNvPicPr>
            <a:picLocks noChangeAspect="1"/>
          </p:cNvPicPr>
          <p:nvPr/>
        </p:nvPicPr>
        <p:blipFill>
          <a:blip r:embed="rId4" cstate="email"/>
          <a:srcRect/>
          <a:stretch>
            <a:fillRect/>
          </a:stretch>
        </p:blipFill>
        <p:spPr>
          <a:xfrm>
            <a:off x="4643438" y="785794"/>
            <a:ext cx="4004497" cy="4000528"/>
          </a:xfrm>
          <a:prstGeom prst="rect">
            <a:avLst/>
          </a:prstGeom>
        </p:spPr>
      </p:pic>
    </p:spTree>
  </p:cSld>
  <p:clrMapOvr>
    <a:masterClrMapping/>
  </p:clrMapOvr>
  <p:transition advClick="0"/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9" presetClass="exit" presetSubtype="5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6" dur="500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strVal val="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5000">
                                          <p:val>
                                            <p:strVal val="0.92*ppt_h"/>
                                          </p:val>
                                        </p:tav>
                                        <p:tav tm="10000">
                                          <p:val>
                                            <p:strVal val="0.71*ppt_h"/>
                                          </p:val>
                                        </p:tav>
                                        <p:tav tm="15000">
                                          <p:val>
                                            <p:strVal val="0.38*ppt_h"/>
                                          </p:val>
                                        </p:tav>
                                        <p:tav tm="20000">
                                          <p:val>
                                            <p:fltVal val="0"/>
                                          </p:val>
                                        </p:tav>
                                        <p:tav tm="25000">
                                          <p:val>
                                            <p:strVal val="-0.38*ppt_h"/>
                                          </p:val>
                                        </p:tav>
                                        <p:tav tm="30000">
                                          <p:val>
                                            <p:strVal val="-0.71*ppt_h"/>
                                          </p:val>
                                        </p:tav>
                                        <p:tav tm="35000">
                                          <p:val>
                                            <p:strVal val="-0.92*ppt_h"/>
                                          </p:val>
                                        </p:tav>
                                        <p:tav tm="40000">
                                          <p:val>
                                            <p:strVal val="-ppt_h"/>
                                          </p:val>
                                        </p:tav>
                                        <p:tav tm="45000">
                                          <p:val>
                                            <p:strVal val="-0.92*ppt_h"/>
                                          </p:val>
                                        </p:tav>
                                        <p:tav tm="50000">
                                          <p:val>
                                            <p:strVal val="-0.71*ppt_h"/>
                                          </p:val>
                                        </p:tav>
                                        <p:tav tm="55000">
                                          <p:val>
                                            <p:strVal val="-0.38*ppt_h"/>
                                          </p:val>
                                        </p:tav>
                                        <p:tav tm="60000">
                                          <p:val>
                                            <p:fltVal val="0"/>
                                          </p:val>
                                        </p:tav>
                                        <p:tav tm="65000">
                                          <p:val>
                                            <p:strVal val="0.38*ppt_h"/>
                                          </p:val>
                                        </p:tav>
                                        <p:tav tm="70000">
                                          <p:val>
                                            <p:strVal val="0.71*ppt_h"/>
                                          </p:val>
                                        </p:tav>
                                        <p:tav tm="75000">
                                          <p:val>
                                            <p:strVal val="0.92*ppt_h"/>
                                          </p:val>
                                        </p:tav>
                                        <p:tav tm="80000">
                                          <p:val>
                                            <p:strVal val="ppt_h"/>
                                          </p:val>
                                        </p:tav>
                                        <p:tav tm="85000">
                                          <p:val>
                                            <p:strVal val="0.92*ppt_h"/>
                                          </p:val>
                                        </p:tav>
                                        <p:tav tm="90000">
                                          <p:val>
                                            <p:strVal val="0.71*ppt_h"/>
                                          </p:val>
                                        </p:tav>
                                        <p:tav tm="95000">
                                          <p:val>
                                            <p:strVal val="0.38*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9" presetClass="entr" presetSubtype="5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 fmla="#ppt_h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9" presetClass="exit" presetSubtype="5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16" dur="500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strVal val="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500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5000">
                                          <p:val>
                                            <p:strVal val="0.92*ppt_h"/>
                                          </p:val>
                                        </p:tav>
                                        <p:tav tm="10000">
                                          <p:val>
                                            <p:strVal val="0.71*ppt_h"/>
                                          </p:val>
                                        </p:tav>
                                        <p:tav tm="15000">
                                          <p:val>
                                            <p:strVal val="0.38*ppt_h"/>
                                          </p:val>
                                        </p:tav>
                                        <p:tav tm="20000">
                                          <p:val>
                                            <p:fltVal val="0"/>
                                          </p:val>
                                        </p:tav>
                                        <p:tav tm="25000">
                                          <p:val>
                                            <p:strVal val="-0.38*ppt_h"/>
                                          </p:val>
                                        </p:tav>
                                        <p:tav tm="30000">
                                          <p:val>
                                            <p:strVal val="-0.71*ppt_h"/>
                                          </p:val>
                                        </p:tav>
                                        <p:tav tm="35000">
                                          <p:val>
                                            <p:strVal val="-0.92*ppt_h"/>
                                          </p:val>
                                        </p:tav>
                                        <p:tav tm="40000">
                                          <p:val>
                                            <p:strVal val="-ppt_h"/>
                                          </p:val>
                                        </p:tav>
                                        <p:tav tm="45000">
                                          <p:val>
                                            <p:strVal val="-0.92*ppt_h"/>
                                          </p:val>
                                        </p:tav>
                                        <p:tav tm="50000">
                                          <p:val>
                                            <p:strVal val="-0.71*ppt_h"/>
                                          </p:val>
                                        </p:tav>
                                        <p:tav tm="55000">
                                          <p:val>
                                            <p:strVal val="-0.38*ppt_h"/>
                                          </p:val>
                                        </p:tav>
                                        <p:tav tm="60000">
                                          <p:val>
                                            <p:fltVal val="0"/>
                                          </p:val>
                                        </p:tav>
                                        <p:tav tm="65000">
                                          <p:val>
                                            <p:strVal val="0.38*ppt_h"/>
                                          </p:val>
                                        </p:tav>
                                        <p:tav tm="70000">
                                          <p:val>
                                            <p:strVal val="0.71*ppt_h"/>
                                          </p:val>
                                        </p:tav>
                                        <p:tav tm="75000">
                                          <p:val>
                                            <p:strVal val="0.92*ppt_h"/>
                                          </p:val>
                                        </p:tav>
                                        <p:tav tm="80000">
                                          <p:val>
                                            <p:strVal val="ppt_h"/>
                                          </p:val>
                                        </p:tav>
                                        <p:tav tm="85000">
                                          <p:val>
                                            <p:strVal val="0.92*ppt_h"/>
                                          </p:val>
                                        </p:tav>
                                        <p:tav tm="90000">
                                          <p:val>
                                            <p:strVal val="0.71*ppt_h"/>
                                          </p:val>
                                        </p:tav>
                                        <p:tav tm="95000">
                                          <p:val>
                                            <p:strVal val="0.38*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9" presetClass="entr" presetSubtype="5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 fmla="#ppt_h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"/>
                  </p:tgtEl>
                </p:cond>
              </p:nextCondLst>
            </p:seq>
            <p:seq concurrent="1" nextAc="seek">
              <p:cTn id="23" restart="whenNotActive" fill="hold" evtFilter="cancelBubble" nodeType="interactiveSeq">
                <p:stCondLst>
                  <p:cond evt="onClick" delay="0">
                    <p:tgtEl>
                      <p:spTgt spid="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4" fill="hold">
                      <p:stCondLst>
                        <p:cond delay="0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19" presetClass="exit" presetSubtype="5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27" dur="500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strVal val="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500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5000">
                                          <p:val>
                                            <p:strVal val="0.92*ppt_h"/>
                                          </p:val>
                                        </p:tav>
                                        <p:tav tm="10000">
                                          <p:val>
                                            <p:strVal val="0.71*ppt_h"/>
                                          </p:val>
                                        </p:tav>
                                        <p:tav tm="15000">
                                          <p:val>
                                            <p:strVal val="0.38*ppt_h"/>
                                          </p:val>
                                        </p:tav>
                                        <p:tav tm="20000">
                                          <p:val>
                                            <p:fltVal val="0"/>
                                          </p:val>
                                        </p:tav>
                                        <p:tav tm="25000">
                                          <p:val>
                                            <p:strVal val="-0.38*ppt_h"/>
                                          </p:val>
                                        </p:tav>
                                        <p:tav tm="30000">
                                          <p:val>
                                            <p:strVal val="-0.71*ppt_h"/>
                                          </p:val>
                                        </p:tav>
                                        <p:tav tm="35000">
                                          <p:val>
                                            <p:strVal val="-0.92*ppt_h"/>
                                          </p:val>
                                        </p:tav>
                                        <p:tav tm="40000">
                                          <p:val>
                                            <p:strVal val="-ppt_h"/>
                                          </p:val>
                                        </p:tav>
                                        <p:tav tm="45000">
                                          <p:val>
                                            <p:strVal val="-0.92*ppt_h"/>
                                          </p:val>
                                        </p:tav>
                                        <p:tav tm="50000">
                                          <p:val>
                                            <p:strVal val="-0.71*ppt_h"/>
                                          </p:val>
                                        </p:tav>
                                        <p:tav tm="55000">
                                          <p:val>
                                            <p:strVal val="-0.38*ppt_h"/>
                                          </p:val>
                                        </p:tav>
                                        <p:tav tm="60000">
                                          <p:val>
                                            <p:fltVal val="0"/>
                                          </p:val>
                                        </p:tav>
                                        <p:tav tm="65000">
                                          <p:val>
                                            <p:strVal val="0.38*ppt_h"/>
                                          </p:val>
                                        </p:tav>
                                        <p:tav tm="70000">
                                          <p:val>
                                            <p:strVal val="0.71*ppt_h"/>
                                          </p:val>
                                        </p:tav>
                                        <p:tav tm="75000">
                                          <p:val>
                                            <p:strVal val="0.92*ppt_h"/>
                                          </p:val>
                                        </p:tav>
                                        <p:tav tm="80000">
                                          <p:val>
                                            <p:strVal val="ppt_h"/>
                                          </p:val>
                                        </p:tav>
                                        <p:tav tm="85000">
                                          <p:val>
                                            <p:strVal val="0.92*ppt_h"/>
                                          </p:val>
                                        </p:tav>
                                        <p:tav tm="90000">
                                          <p:val>
                                            <p:strVal val="0.71*ppt_h"/>
                                          </p:val>
                                        </p:tav>
                                        <p:tav tm="95000">
                                          <p:val>
                                            <p:strVal val="0.38*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0" presetID="19" presetClass="entr" presetSubtype="5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 fmla="#ppt_h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19" presetClass="exit" presetSubtype="5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37" dur="500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strVal val="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500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5000">
                                          <p:val>
                                            <p:strVal val="0.92*ppt_h"/>
                                          </p:val>
                                        </p:tav>
                                        <p:tav tm="10000">
                                          <p:val>
                                            <p:strVal val="0.71*ppt_h"/>
                                          </p:val>
                                        </p:tav>
                                        <p:tav tm="15000">
                                          <p:val>
                                            <p:strVal val="0.38*ppt_h"/>
                                          </p:val>
                                        </p:tav>
                                        <p:tav tm="20000">
                                          <p:val>
                                            <p:fltVal val="0"/>
                                          </p:val>
                                        </p:tav>
                                        <p:tav tm="25000">
                                          <p:val>
                                            <p:strVal val="-0.38*ppt_h"/>
                                          </p:val>
                                        </p:tav>
                                        <p:tav tm="30000">
                                          <p:val>
                                            <p:strVal val="-0.71*ppt_h"/>
                                          </p:val>
                                        </p:tav>
                                        <p:tav tm="35000">
                                          <p:val>
                                            <p:strVal val="-0.92*ppt_h"/>
                                          </p:val>
                                        </p:tav>
                                        <p:tav tm="40000">
                                          <p:val>
                                            <p:strVal val="-ppt_h"/>
                                          </p:val>
                                        </p:tav>
                                        <p:tav tm="45000">
                                          <p:val>
                                            <p:strVal val="-0.92*ppt_h"/>
                                          </p:val>
                                        </p:tav>
                                        <p:tav tm="50000">
                                          <p:val>
                                            <p:strVal val="-0.71*ppt_h"/>
                                          </p:val>
                                        </p:tav>
                                        <p:tav tm="55000">
                                          <p:val>
                                            <p:strVal val="-0.38*ppt_h"/>
                                          </p:val>
                                        </p:tav>
                                        <p:tav tm="60000">
                                          <p:val>
                                            <p:fltVal val="0"/>
                                          </p:val>
                                        </p:tav>
                                        <p:tav tm="65000">
                                          <p:val>
                                            <p:strVal val="0.38*ppt_h"/>
                                          </p:val>
                                        </p:tav>
                                        <p:tav tm="70000">
                                          <p:val>
                                            <p:strVal val="0.71*ppt_h"/>
                                          </p:val>
                                        </p:tav>
                                        <p:tav tm="75000">
                                          <p:val>
                                            <p:strVal val="0.92*ppt_h"/>
                                          </p:val>
                                        </p:tav>
                                        <p:tav tm="80000">
                                          <p:val>
                                            <p:strVal val="ppt_h"/>
                                          </p:val>
                                        </p:tav>
                                        <p:tav tm="85000">
                                          <p:val>
                                            <p:strVal val="0.92*ppt_h"/>
                                          </p:val>
                                        </p:tav>
                                        <p:tav tm="90000">
                                          <p:val>
                                            <p:strVal val="0.71*ppt_h"/>
                                          </p:val>
                                        </p:tav>
                                        <p:tav tm="95000">
                                          <p:val>
                                            <p:strVal val="0.38*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0" presetID="19" presetClass="entr" presetSubtype="5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2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 fmla="#ppt_h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9"/>
                  </p:tgtEl>
                </p:cond>
              </p:nextCondLst>
            </p:seq>
          </p:childTnLst>
        </p:cTn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57224" y="500042"/>
            <a:ext cx="7572428" cy="1785950"/>
          </a:xfrm>
        </p:spPr>
        <p:txBody>
          <a:bodyPr>
            <a:normAutofit/>
          </a:bodyPr>
          <a:lstStyle/>
          <a:p>
            <a:pPr algn="just"/>
            <a:r>
              <a:rPr lang="ru-RU" sz="2700" dirty="0" smtClean="0">
                <a:solidFill>
                  <a:schemeClr val="bg2">
                    <a:lumMod val="25000"/>
                  </a:schemeClr>
                </a:solidFill>
                <a:latin typeface="+mn-lt"/>
              </a:rPr>
              <a:t>От лат. </a:t>
            </a:r>
            <a:r>
              <a:rPr lang="ru-RU" sz="2700" dirty="0" err="1" smtClean="0">
                <a:solidFill>
                  <a:schemeClr val="bg2">
                    <a:lumMod val="25000"/>
                  </a:schemeClr>
                </a:solidFill>
                <a:latin typeface="+mn-lt"/>
              </a:rPr>
              <a:t>quartārius</a:t>
            </a:r>
            <a:r>
              <a:rPr lang="ru-RU" sz="2700" dirty="0" smtClean="0">
                <a:solidFill>
                  <a:schemeClr val="bg2">
                    <a:lumMod val="25000"/>
                  </a:schemeClr>
                </a:solidFill>
                <a:latin typeface="+mn-lt"/>
              </a:rPr>
              <a:t> «</a:t>
            </a:r>
            <a:r>
              <a:rPr lang="ru-RU" sz="2700" dirty="0" err="1" smtClean="0">
                <a:solidFill>
                  <a:schemeClr val="bg2">
                    <a:lumMod val="25000"/>
                  </a:schemeClr>
                </a:solidFill>
                <a:latin typeface="+mn-lt"/>
              </a:rPr>
              <a:t>квартарий</a:t>
            </a:r>
            <a:r>
              <a:rPr lang="ru-RU" sz="2700" dirty="0" smtClean="0">
                <a:solidFill>
                  <a:schemeClr val="bg2">
                    <a:lumMod val="25000"/>
                  </a:schemeClr>
                </a:solidFill>
                <a:latin typeface="+mn-lt"/>
              </a:rPr>
              <a:t>, четверть золотого». В ряде европейских языков слово заимствовано через франц. </a:t>
            </a:r>
            <a:r>
              <a:rPr lang="ru-RU" sz="2700" dirty="0" err="1" smtClean="0">
                <a:solidFill>
                  <a:schemeClr val="bg2">
                    <a:lumMod val="25000"/>
                  </a:schemeClr>
                </a:solidFill>
                <a:latin typeface="+mn-lt"/>
              </a:rPr>
              <a:t>quartier</a:t>
            </a:r>
            <a:r>
              <a:rPr lang="ru-RU" sz="2700" dirty="0" smtClean="0">
                <a:solidFill>
                  <a:schemeClr val="bg2">
                    <a:lumMod val="25000"/>
                  </a:schemeClr>
                </a:solidFill>
                <a:latin typeface="+mn-lt"/>
              </a:rPr>
              <a:t>.</a:t>
            </a:r>
            <a:endParaRPr lang="ru-RU" sz="2800" dirty="0">
              <a:solidFill>
                <a:schemeClr val="bg2">
                  <a:lumMod val="25000"/>
                </a:schemeClr>
              </a:solidFill>
              <a:latin typeface="+mn-lt"/>
            </a:endParaRPr>
          </a:p>
        </p:txBody>
      </p:sp>
      <p:sp>
        <p:nvSpPr>
          <p:cNvPr id="5" name="Управляющая кнопка: в начало 4">
            <a:hlinkClick r:id="" action="ppaction://hlinkshowjump?jump=previousslide" highlightClick="1"/>
          </p:cNvPr>
          <p:cNvSpPr/>
          <p:nvPr/>
        </p:nvSpPr>
        <p:spPr>
          <a:xfrm>
            <a:off x="8001024" y="6000768"/>
            <a:ext cx="785818" cy="500066"/>
          </a:xfrm>
          <a:prstGeom prst="actionButtonBeginning">
            <a:avLst/>
          </a:prstGeom>
          <a:solidFill>
            <a:schemeClr val="accent5"/>
          </a:solidFill>
          <a:ln>
            <a:solidFill>
              <a:schemeClr val="accent2">
                <a:lumMod val="75000"/>
              </a:schemeClr>
            </a:solidFill>
          </a:ln>
          <a:scene3d>
            <a:camera prst="orthographicFront"/>
            <a:lightRig rig="threePt" dir="t"/>
          </a:scene3d>
          <a:sp3d>
            <a:bevelT w="114300" prst="artDeco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4" name="Рисунок 3" descr="квартира 2.jpg"/>
          <p:cNvPicPr>
            <a:picLocks noChangeAspect="1"/>
          </p:cNvPicPr>
          <p:nvPr/>
        </p:nvPicPr>
        <p:blipFill>
          <a:blip r:embed="rId2" cstate="email"/>
          <a:stretch>
            <a:fillRect/>
          </a:stretch>
        </p:blipFill>
        <p:spPr>
          <a:xfrm>
            <a:off x="2071670" y="2214554"/>
            <a:ext cx="5572164" cy="3857652"/>
          </a:xfrm>
          <a:prstGeom prst="rect">
            <a:avLst/>
          </a:prstGeom>
        </p:spPr>
      </p:pic>
    </p:spTree>
  </p:cSld>
  <p:clrMapOvr>
    <a:masterClrMapping/>
  </p:clrMapOvr>
  <p:transition advClick="0"/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кругленный прямоугольник 2"/>
          <p:cNvSpPr/>
          <p:nvPr/>
        </p:nvSpPr>
        <p:spPr>
          <a:xfrm>
            <a:off x="785786" y="642918"/>
            <a:ext cx="3528392" cy="720080"/>
          </a:xfrm>
          <a:prstGeom prst="roundRect">
            <a:avLst/>
          </a:prstGeom>
          <a:noFill/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 sz="3200" b="1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" name="Скругленный прямоугольник 3"/>
          <p:cNvSpPr/>
          <p:nvPr/>
        </p:nvSpPr>
        <p:spPr>
          <a:xfrm>
            <a:off x="785786" y="648618"/>
            <a:ext cx="3528392" cy="720080"/>
          </a:xfrm>
          <a:prstGeom prst="roundRect">
            <a:avLst/>
          </a:prstGeom>
          <a:solidFill>
            <a:srgbClr val="00B050"/>
          </a:solidFill>
          <a:ln>
            <a:solidFill>
              <a:srgbClr val="00B050"/>
            </a:solidFill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3200" b="1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К</a:t>
            </a:r>
            <a:r>
              <a:rPr lang="ru-RU" sz="3200" b="1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и</a:t>
            </a:r>
            <a:r>
              <a:rPr lang="ru-RU" sz="3200" b="1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л</a:t>
            </a:r>
            <a:r>
              <a:rPr lang="ru-RU" sz="3200" b="1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о</a:t>
            </a:r>
            <a:r>
              <a:rPr lang="ru-RU" sz="3200" b="1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гра</a:t>
            </a:r>
            <a:r>
              <a:rPr lang="ru-RU" sz="3200" b="1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мм</a:t>
            </a:r>
            <a:endParaRPr lang="ru-RU" sz="3200" b="1" dirty="0">
              <a:solidFill>
                <a:srgbClr val="FF0000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5" name="Скругленный прямоугольник 4"/>
          <p:cNvSpPr/>
          <p:nvPr/>
        </p:nvSpPr>
        <p:spPr>
          <a:xfrm>
            <a:off x="785786" y="642918"/>
            <a:ext cx="3528392" cy="720080"/>
          </a:xfrm>
          <a:prstGeom prst="roundRect">
            <a:avLst/>
          </a:prstGeom>
          <a:solidFill>
            <a:schemeClr val="accent2">
              <a:lumMod val="75000"/>
            </a:schemeClr>
          </a:solidFill>
          <a:ln>
            <a:solidFill>
              <a:schemeClr val="accent2">
                <a:lumMod val="75000"/>
              </a:schemeClr>
            </a:solidFill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3200" b="1" dirty="0" err="1" smtClean="0">
                <a:latin typeface="Arial" pitchFamily="34" charset="0"/>
                <a:cs typeface="Arial" pitchFamily="34" charset="0"/>
              </a:rPr>
              <a:t>К_л_гра__</a:t>
            </a:r>
            <a:endParaRPr lang="ru-RU" sz="3200" b="1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6" name="Скругленный прямоугольник 5"/>
          <p:cNvSpPr/>
          <p:nvPr/>
        </p:nvSpPr>
        <p:spPr>
          <a:xfrm>
            <a:off x="757856" y="642918"/>
            <a:ext cx="3528392" cy="720080"/>
          </a:xfrm>
          <a:prstGeom prst="roundRect">
            <a:avLst/>
          </a:prstGeom>
          <a:noFill/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 sz="3200" b="1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7" name="Скругленный прямоугольник 6"/>
          <p:cNvSpPr/>
          <p:nvPr/>
        </p:nvSpPr>
        <p:spPr>
          <a:xfrm>
            <a:off x="714348" y="1643050"/>
            <a:ext cx="3714776" cy="3357586"/>
          </a:xfrm>
          <a:prstGeom prst="roundRect">
            <a:avLst/>
          </a:prstGeom>
          <a:solidFill>
            <a:srgbClr val="00B050"/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r>
              <a:rPr lang="ru-RU" sz="2400" b="1" dirty="0" smtClean="0">
                <a:latin typeface="Arial" pitchFamily="34" charset="0"/>
                <a:cs typeface="Arial" pitchFamily="34" charset="0"/>
              </a:rPr>
              <a:t>Основная единица массы </a:t>
            </a:r>
          </a:p>
          <a:p>
            <a:pPr algn="ctr"/>
            <a:r>
              <a:rPr lang="ru-RU" sz="2400" b="1" dirty="0" smtClean="0">
                <a:latin typeface="Arial" pitchFamily="34" charset="0"/>
                <a:cs typeface="Arial" pitchFamily="34" charset="0"/>
              </a:rPr>
              <a:t>в Международной системе единиц, равная 1000 граммам.</a:t>
            </a:r>
            <a:endParaRPr lang="ru-RU" sz="3200" dirty="0"/>
          </a:p>
        </p:txBody>
      </p:sp>
      <p:sp>
        <p:nvSpPr>
          <p:cNvPr id="8" name="Скругленный прямоугольник 7"/>
          <p:cNvSpPr/>
          <p:nvPr/>
        </p:nvSpPr>
        <p:spPr>
          <a:xfrm>
            <a:off x="714348" y="1643050"/>
            <a:ext cx="3714776" cy="3357586"/>
          </a:xfrm>
          <a:prstGeom prst="roundRect">
            <a:avLst/>
          </a:prstGeom>
          <a:solidFill>
            <a:schemeClr val="bg2">
              <a:lumMod val="50000"/>
            </a:schemeClr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3200" b="1" dirty="0" smtClean="0">
                <a:latin typeface="Arial" pitchFamily="34" charset="0"/>
                <a:cs typeface="Arial" pitchFamily="34" charset="0"/>
              </a:rPr>
              <a:t>Лексическое значение</a:t>
            </a:r>
            <a:endParaRPr lang="ru-RU" sz="3200" b="1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9" name="Скругленный прямоугольник 8"/>
          <p:cNvSpPr/>
          <p:nvPr/>
        </p:nvSpPr>
        <p:spPr>
          <a:xfrm>
            <a:off x="714348" y="1643050"/>
            <a:ext cx="3714776" cy="3357586"/>
          </a:xfrm>
          <a:prstGeom prst="roundRect">
            <a:avLst/>
          </a:prstGeom>
          <a:noFill/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 sz="3200" b="1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1" name="Стрелка вправо 10">
            <a:hlinkClick r:id="" action="ppaction://hlinkshowjump?jump=nextslide"/>
          </p:cNvPr>
          <p:cNvSpPr/>
          <p:nvPr/>
        </p:nvSpPr>
        <p:spPr>
          <a:xfrm>
            <a:off x="6000760" y="5286388"/>
            <a:ext cx="2643206" cy="1143008"/>
          </a:xfrm>
          <a:prstGeom prst="rightArrow">
            <a:avLst/>
          </a:prstGeom>
          <a:solidFill>
            <a:schemeClr val="accent2"/>
          </a:solidFill>
          <a:scene3d>
            <a:camera prst="orthographicFront"/>
            <a:lightRig rig="threePt" dir="t"/>
          </a:scene3d>
          <a:sp3d>
            <a:bevelT w="114300" prst="artDeco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000" b="1" dirty="0" smtClean="0"/>
              <a:t>Этимология</a:t>
            </a:r>
            <a:endParaRPr lang="ru-RU" sz="2000" b="1" dirty="0"/>
          </a:p>
        </p:txBody>
      </p:sp>
      <p:sp>
        <p:nvSpPr>
          <p:cNvPr id="13" name="Горизонтальный свиток 12">
            <a:hlinkClick r:id="rId2" action="ppaction://hlinksldjump"/>
          </p:cNvPr>
          <p:cNvSpPr/>
          <p:nvPr/>
        </p:nvSpPr>
        <p:spPr>
          <a:xfrm>
            <a:off x="2857488" y="5143512"/>
            <a:ext cx="2500330" cy="1357322"/>
          </a:xfrm>
          <a:prstGeom prst="horizontalScroll">
            <a:avLst/>
          </a:prstGeom>
          <a:effectLst>
            <a:glow rad="139700">
              <a:schemeClr val="accent2">
                <a:satMod val="175000"/>
                <a:alpha val="40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3200" b="1" dirty="0" smtClean="0"/>
              <a:t>Задания</a:t>
            </a:r>
            <a:endParaRPr lang="ru-RU" sz="3200" b="1" dirty="0"/>
          </a:p>
        </p:txBody>
      </p:sp>
      <p:sp>
        <p:nvSpPr>
          <p:cNvPr id="14" name="Управляющая кнопка: домой 13">
            <a:hlinkClick r:id="rId3" action="ppaction://hlinksldjump" highlightClick="1"/>
          </p:cNvPr>
          <p:cNvSpPr/>
          <p:nvPr/>
        </p:nvSpPr>
        <p:spPr>
          <a:xfrm>
            <a:off x="1428728" y="5786454"/>
            <a:ext cx="642942" cy="714380"/>
          </a:xfrm>
          <a:prstGeom prst="actionButtonHome">
            <a:avLst/>
          </a:prstGeom>
          <a:solidFill>
            <a:schemeClr val="accent5"/>
          </a:solidFill>
          <a:ln>
            <a:solidFill>
              <a:schemeClr val="accent2">
                <a:lumMod val="75000"/>
              </a:schemeClr>
            </a:solidFill>
          </a:ln>
          <a:scene3d>
            <a:camera prst="orthographicFront"/>
            <a:lightRig rig="threePt" dir="t"/>
          </a:scene3d>
          <a:sp3d>
            <a:bevelT w="114300" prst="artDeco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15" name="Рисунок 14" descr="кило.jpg"/>
          <p:cNvPicPr>
            <a:picLocks noChangeAspect="1"/>
          </p:cNvPicPr>
          <p:nvPr/>
        </p:nvPicPr>
        <p:blipFill>
          <a:blip r:embed="rId4" cstate="email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4786314" y="0"/>
            <a:ext cx="3986057" cy="5092391"/>
          </a:xfrm>
          <a:prstGeom prst="rect">
            <a:avLst/>
          </a:prstGeom>
        </p:spPr>
      </p:pic>
    </p:spTree>
  </p:cSld>
  <p:clrMapOvr>
    <a:masterClrMapping/>
  </p:clrMapOvr>
  <p:transition advClick="0"/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9" presetClass="exit" presetSubtype="5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6" dur="500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strVal val="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5000">
                                          <p:val>
                                            <p:strVal val="0.92*ppt_h"/>
                                          </p:val>
                                        </p:tav>
                                        <p:tav tm="10000">
                                          <p:val>
                                            <p:strVal val="0.71*ppt_h"/>
                                          </p:val>
                                        </p:tav>
                                        <p:tav tm="15000">
                                          <p:val>
                                            <p:strVal val="0.38*ppt_h"/>
                                          </p:val>
                                        </p:tav>
                                        <p:tav tm="20000">
                                          <p:val>
                                            <p:fltVal val="0"/>
                                          </p:val>
                                        </p:tav>
                                        <p:tav tm="25000">
                                          <p:val>
                                            <p:strVal val="-0.38*ppt_h"/>
                                          </p:val>
                                        </p:tav>
                                        <p:tav tm="30000">
                                          <p:val>
                                            <p:strVal val="-0.71*ppt_h"/>
                                          </p:val>
                                        </p:tav>
                                        <p:tav tm="35000">
                                          <p:val>
                                            <p:strVal val="-0.92*ppt_h"/>
                                          </p:val>
                                        </p:tav>
                                        <p:tav tm="40000">
                                          <p:val>
                                            <p:strVal val="-ppt_h"/>
                                          </p:val>
                                        </p:tav>
                                        <p:tav tm="45000">
                                          <p:val>
                                            <p:strVal val="-0.92*ppt_h"/>
                                          </p:val>
                                        </p:tav>
                                        <p:tav tm="50000">
                                          <p:val>
                                            <p:strVal val="-0.71*ppt_h"/>
                                          </p:val>
                                        </p:tav>
                                        <p:tav tm="55000">
                                          <p:val>
                                            <p:strVal val="-0.38*ppt_h"/>
                                          </p:val>
                                        </p:tav>
                                        <p:tav tm="60000">
                                          <p:val>
                                            <p:fltVal val="0"/>
                                          </p:val>
                                        </p:tav>
                                        <p:tav tm="65000">
                                          <p:val>
                                            <p:strVal val="0.38*ppt_h"/>
                                          </p:val>
                                        </p:tav>
                                        <p:tav tm="70000">
                                          <p:val>
                                            <p:strVal val="0.71*ppt_h"/>
                                          </p:val>
                                        </p:tav>
                                        <p:tav tm="75000">
                                          <p:val>
                                            <p:strVal val="0.92*ppt_h"/>
                                          </p:val>
                                        </p:tav>
                                        <p:tav tm="80000">
                                          <p:val>
                                            <p:strVal val="ppt_h"/>
                                          </p:val>
                                        </p:tav>
                                        <p:tav tm="85000">
                                          <p:val>
                                            <p:strVal val="0.92*ppt_h"/>
                                          </p:val>
                                        </p:tav>
                                        <p:tav tm="90000">
                                          <p:val>
                                            <p:strVal val="0.71*ppt_h"/>
                                          </p:val>
                                        </p:tav>
                                        <p:tav tm="95000">
                                          <p:val>
                                            <p:strVal val="0.38*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9" presetClass="entr" presetSubtype="5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 fmla="#ppt_h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9" presetClass="exit" presetSubtype="5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16" dur="500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strVal val="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500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5000">
                                          <p:val>
                                            <p:strVal val="0.92*ppt_h"/>
                                          </p:val>
                                        </p:tav>
                                        <p:tav tm="10000">
                                          <p:val>
                                            <p:strVal val="0.71*ppt_h"/>
                                          </p:val>
                                        </p:tav>
                                        <p:tav tm="15000">
                                          <p:val>
                                            <p:strVal val="0.38*ppt_h"/>
                                          </p:val>
                                        </p:tav>
                                        <p:tav tm="20000">
                                          <p:val>
                                            <p:fltVal val="0"/>
                                          </p:val>
                                        </p:tav>
                                        <p:tav tm="25000">
                                          <p:val>
                                            <p:strVal val="-0.38*ppt_h"/>
                                          </p:val>
                                        </p:tav>
                                        <p:tav tm="30000">
                                          <p:val>
                                            <p:strVal val="-0.71*ppt_h"/>
                                          </p:val>
                                        </p:tav>
                                        <p:tav tm="35000">
                                          <p:val>
                                            <p:strVal val="-0.92*ppt_h"/>
                                          </p:val>
                                        </p:tav>
                                        <p:tav tm="40000">
                                          <p:val>
                                            <p:strVal val="-ppt_h"/>
                                          </p:val>
                                        </p:tav>
                                        <p:tav tm="45000">
                                          <p:val>
                                            <p:strVal val="-0.92*ppt_h"/>
                                          </p:val>
                                        </p:tav>
                                        <p:tav tm="50000">
                                          <p:val>
                                            <p:strVal val="-0.71*ppt_h"/>
                                          </p:val>
                                        </p:tav>
                                        <p:tav tm="55000">
                                          <p:val>
                                            <p:strVal val="-0.38*ppt_h"/>
                                          </p:val>
                                        </p:tav>
                                        <p:tav tm="60000">
                                          <p:val>
                                            <p:fltVal val="0"/>
                                          </p:val>
                                        </p:tav>
                                        <p:tav tm="65000">
                                          <p:val>
                                            <p:strVal val="0.38*ppt_h"/>
                                          </p:val>
                                        </p:tav>
                                        <p:tav tm="70000">
                                          <p:val>
                                            <p:strVal val="0.71*ppt_h"/>
                                          </p:val>
                                        </p:tav>
                                        <p:tav tm="75000">
                                          <p:val>
                                            <p:strVal val="0.92*ppt_h"/>
                                          </p:val>
                                        </p:tav>
                                        <p:tav tm="80000">
                                          <p:val>
                                            <p:strVal val="ppt_h"/>
                                          </p:val>
                                        </p:tav>
                                        <p:tav tm="85000">
                                          <p:val>
                                            <p:strVal val="0.92*ppt_h"/>
                                          </p:val>
                                        </p:tav>
                                        <p:tav tm="90000">
                                          <p:val>
                                            <p:strVal val="0.71*ppt_h"/>
                                          </p:val>
                                        </p:tav>
                                        <p:tav tm="95000">
                                          <p:val>
                                            <p:strVal val="0.38*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9" presetClass="entr" presetSubtype="5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 fmla="#ppt_h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"/>
                  </p:tgtEl>
                </p:cond>
              </p:nextCondLst>
            </p:seq>
            <p:seq concurrent="1" nextAc="seek">
              <p:cTn id="23" restart="whenNotActive" fill="hold" evtFilter="cancelBubble" nodeType="interactiveSeq">
                <p:stCondLst>
                  <p:cond evt="onClick" delay="0">
                    <p:tgtEl>
                      <p:spTgt spid="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4" fill="hold">
                      <p:stCondLst>
                        <p:cond delay="0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19" presetClass="exit" presetSubtype="5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27" dur="500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strVal val="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500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5000">
                                          <p:val>
                                            <p:strVal val="0.92*ppt_h"/>
                                          </p:val>
                                        </p:tav>
                                        <p:tav tm="10000">
                                          <p:val>
                                            <p:strVal val="0.71*ppt_h"/>
                                          </p:val>
                                        </p:tav>
                                        <p:tav tm="15000">
                                          <p:val>
                                            <p:strVal val="0.38*ppt_h"/>
                                          </p:val>
                                        </p:tav>
                                        <p:tav tm="20000">
                                          <p:val>
                                            <p:fltVal val="0"/>
                                          </p:val>
                                        </p:tav>
                                        <p:tav tm="25000">
                                          <p:val>
                                            <p:strVal val="-0.38*ppt_h"/>
                                          </p:val>
                                        </p:tav>
                                        <p:tav tm="30000">
                                          <p:val>
                                            <p:strVal val="-0.71*ppt_h"/>
                                          </p:val>
                                        </p:tav>
                                        <p:tav tm="35000">
                                          <p:val>
                                            <p:strVal val="-0.92*ppt_h"/>
                                          </p:val>
                                        </p:tav>
                                        <p:tav tm="40000">
                                          <p:val>
                                            <p:strVal val="-ppt_h"/>
                                          </p:val>
                                        </p:tav>
                                        <p:tav tm="45000">
                                          <p:val>
                                            <p:strVal val="-0.92*ppt_h"/>
                                          </p:val>
                                        </p:tav>
                                        <p:tav tm="50000">
                                          <p:val>
                                            <p:strVal val="-0.71*ppt_h"/>
                                          </p:val>
                                        </p:tav>
                                        <p:tav tm="55000">
                                          <p:val>
                                            <p:strVal val="-0.38*ppt_h"/>
                                          </p:val>
                                        </p:tav>
                                        <p:tav tm="60000">
                                          <p:val>
                                            <p:fltVal val="0"/>
                                          </p:val>
                                        </p:tav>
                                        <p:tav tm="65000">
                                          <p:val>
                                            <p:strVal val="0.38*ppt_h"/>
                                          </p:val>
                                        </p:tav>
                                        <p:tav tm="70000">
                                          <p:val>
                                            <p:strVal val="0.71*ppt_h"/>
                                          </p:val>
                                        </p:tav>
                                        <p:tav tm="75000">
                                          <p:val>
                                            <p:strVal val="0.92*ppt_h"/>
                                          </p:val>
                                        </p:tav>
                                        <p:tav tm="80000">
                                          <p:val>
                                            <p:strVal val="ppt_h"/>
                                          </p:val>
                                        </p:tav>
                                        <p:tav tm="85000">
                                          <p:val>
                                            <p:strVal val="0.92*ppt_h"/>
                                          </p:val>
                                        </p:tav>
                                        <p:tav tm="90000">
                                          <p:val>
                                            <p:strVal val="0.71*ppt_h"/>
                                          </p:val>
                                        </p:tav>
                                        <p:tav tm="95000">
                                          <p:val>
                                            <p:strVal val="0.38*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0" presetID="19" presetClass="entr" presetSubtype="5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 fmla="#ppt_h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19" presetClass="exit" presetSubtype="5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37" dur="500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strVal val="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500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5000">
                                          <p:val>
                                            <p:strVal val="0.92*ppt_h"/>
                                          </p:val>
                                        </p:tav>
                                        <p:tav tm="10000">
                                          <p:val>
                                            <p:strVal val="0.71*ppt_h"/>
                                          </p:val>
                                        </p:tav>
                                        <p:tav tm="15000">
                                          <p:val>
                                            <p:strVal val="0.38*ppt_h"/>
                                          </p:val>
                                        </p:tav>
                                        <p:tav tm="20000">
                                          <p:val>
                                            <p:fltVal val="0"/>
                                          </p:val>
                                        </p:tav>
                                        <p:tav tm="25000">
                                          <p:val>
                                            <p:strVal val="-0.38*ppt_h"/>
                                          </p:val>
                                        </p:tav>
                                        <p:tav tm="30000">
                                          <p:val>
                                            <p:strVal val="-0.71*ppt_h"/>
                                          </p:val>
                                        </p:tav>
                                        <p:tav tm="35000">
                                          <p:val>
                                            <p:strVal val="-0.92*ppt_h"/>
                                          </p:val>
                                        </p:tav>
                                        <p:tav tm="40000">
                                          <p:val>
                                            <p:strVal val="-ppt_h"/>
                                          </p:val>
                                        </p:tav>
                                        <p:tav tm="45000">
                                          <p:val>
                                            <p:strVal val="-0.92*ppt_h"/>
                                          </p:val>
                                        </p:tav>
                                        <p:tav tm="50000">
                                          <p:val>
                                            <p:strVal val="-0.71*ppt_h"/>
                                          </p:val>
                                        </p:tav>
                                        <p:tav tm="55000">
                                          <p:val>
                                            <p:strVal val="-0.38*ppt_h"/>
                                          </p:val>
                                        </p:tav>
                                        <p:tav tm="60000">
                                          <p:val>
                                            <p:fltVal val="0"/>
                                          </p:val>
                                        </p:tav>
                                        <p:tav tm="65000">
                                          <p:val>
                                            <p:strVal val="0.38*ppt_h"/>
                                          </p:val>
                                        </p:tav>
                                        <p:tav tm="70000">
                                          <p:val>
                                            <p:strVal val="0.71*ppt_h"/>
                                          </p:val>
                                        </p:tav>
                                        <p:tav tm="75000">
                                          <p:val>
                                            <p:strVal val="0.92*ppt_h"/>
                                          </p:val>
                                        </p:tav>
                                        <p:tav tm="80000">
                                          <p:val>
                                            <p:strVal val="ppt_h"/>
                                          </p:val>
                                        </p:tav>
                                        <p:tav tm="85000">
                                          <p:val>
                                            <p:strVal val="0.92*ppt_h"/>
                                          </p:val>
                                        </p:tav>
                                        <p:tav tm="90000">
                                          <p:val>
                                            <p:strVal val="0.71*ppt_h"/>
                                          </p:val>
                                        </p:tav>
                                        <p:tav tm="95000">
                                          <p:val>
                                            <p:strVal val="0.38*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0" presetID="19" presetClass="entr" presetSubtype="5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2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 fmla="#ppt_h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9"/>
                  </p:tgtEl>
                </p:cond>
              </p:nextCondLst>
            </p:seq>
          </p:childTnLst>
        </p:cTn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57224" y="500042"/>
            <a:ext cx="7572428" cy="1785950"/>
          </a:xfrm>
        </p:spPr>
        <p:txBody>
          <a:bodyPr>
            <a:normAutofit/>
          </a:bodyPr>
          <a:lstStyle/>
          <a:p>
            <a:pPr algn="just"/>
            <a:r>
              <a:rPr lang="ru-RU" sz="2700" dirty="0" smtClean="0">
                <a:solidFill>
                  <a:schemeClr val="bg2">
                    <a:lumMod val="25000"/>
                  </a:schemeClr>
                </a:solidFill>
                <a:latin typeface="+mn-lt"/>
              </a:rPr>
              <a:t>Слово КИЛОГРАММ образовано из греческих ХИЛИО – «тысяча» и ГРАММА – «грамм».</a:t>
            </a:r>
            <a:br>
              <a:rPr lang="ru-RU" sz="2700" dirty="0" smtClean="0">
                <a:solidFill>
                  <a:schemeClr val="bg2">
                    <a:lumMod val="25000"/>
                  </a:schemeClr>
                </a:solidFill>
                <a:latin typeface="+mn-lt"/>
              </a:rPr>
            </a:br>
            <a:r>
              <a:rPr lang="ru-RU" sz="2700" dirty="0" smtClean="0">
                <a:solidFill>
                  <a:schemeClr val="bg2">
                    <a:lumMod val="25000"/>
                  </a:schemeClr>
                </a:solidFill>
                <a:latin typeface="+mn-lt"/>
              </a:rPr>
              <a:t> КИЛОГРАММ – ХИЛИО, ГРАММА = «тысяча граммов».</a:t>
            </a:r>
            <a:endParaRPr lang="ru-RU" sz="2800" dirty="0">
              <a:solidFill>
                <a:schemeClr val="bg2">
                  <a:lumMod val="25000"/>
                </a:schemeClr>
              </a:solidFill>
              <a:latin typeface="+mn-lt"/>
            </a:endParaRPr>
          </a:p>
        </p:txBody>
      </p:sp>
      <p:sp>
        <p:nvSpPr>
          <p:cNvPr id="5" name="Управляющая кнопка: в начало 4">
            <a:hlinkClick r:id="" action="ppaction://hlinkshowjump?jump=previousslide" highlightClick="1"/>
          </p:cNvPr>
          <p:cNvSpPr/>
          <p:nvPr/>
        </p:nvSpPr>
        <p:spPr>
          <a:xfrm>
            <a:off x="8001024" y="6000768"/>
            <a:ext cx="785818" cy="500066"/>
          </a:xfrm>
          <a:prstGeom prst="actionButtonBeginning">
            <a:avLst/>
          </a:prstGeom>
          <a:solidFill>
            <a:schemeClr val="accent5"/>
          </a:solidFill>
          <a:ln>
            <a:solidFill>
              <a:schemeClr val="accent2">
                <a:lumMod val="75000"/>
              </a:schemeClr>
            </a:solidFill>
          </a:ln>
          <a:scene3d>
            <a:camera prst="orthographicFront"/>
            <a:lightRig rig="threePt" dir="t"/>
          </a:scene3d>
          <a:sp3d>
            <a:bevelT w="114300" prst="artDeco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7" name="Рисунок 6" descr="Гири.gif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42976" y="2452687"/>
            <a:ext cx="7215238" cy="3048015"/>
          </a:xfrm>
          <a:prstGeom prst="rect">
            <a:avLst/>
          </a:prstGeom>
        </p:spPr>
      </p:pic>
    </p:spTree>
  </p:cSld>
  <p:clrMapOvr>
    <a:masterClrMapping/>
  </p:clrMapOvr>
  <p:transition advClick="0"/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кругленный прямоугольник 2"/>
          <p:cNvSpPr/>
          <p:nvPr/>
        </p:nvSpPr>
        <p:spPr>
          <a:xfrm>
            <a:off x="785786" y="642918"/>
            <a:ext cx="3528392" cy="720080"/>
          </a:xfrm>
          <a:prstGeom prst="roundRect">
            <a:avLst/>
          </a:prstGeom>
          <a:noFill/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 sz="3200" b="1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" name="Скругленный прямоугольник 3"/>
          <p:cNvSpPr/>
          <p:nvPr/>
        </p:nvSpPr>
        <p:spPr>
          <a:xfrm>
            <a:off x="785786" y="648618"/>
            <a:ext cx="3528392" cy="720080"/>
          </a:xfrm>
          <a:prstGeom prst="roundRect">
            <a:avLst/>
          </a:prstGeom>
          <a:solidFill>
            <a:srgbClr val="00B050"/>
          </a:solidFill>
          <a:ln>
            <a:solidFill>
              <a:srgbClr val="00B050"/>
            </a:solidFill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3200" b="1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Кла</a:t>
            </a:r>
            <a:r>
              <a:rPr lang="ru-RU" sz="3200" b="1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сс</a:t>
            </a:r>
            <a:endParaRPr lang="ru-RU" sz="3200" b="1" dirty="0">
              <a:solidFill>
                <a:srgbClr val="FF0000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5" name="Скругленный прямоугольник 4"/>
          <p:cNvSpPr/>
          <p:nvPr/>
        </p:nvSpPr>
        <p:spPr>
          <a:xfrm>
            <a:off x="785786" y="642918"/>
            <a:ext cx="3528392" cy="720080"/>
          </a:xfrm>
          <a:prstGeom prst="roundRect">
            <a:avLst/>
          </a:prstGeom>
          <a:solidFill>
            <a:schemeClr val="accent2">
              <a:lumMod val="75000"/>
            </a:schemeClr>
          </a:solidFill>
          <a:ln>
            <a:solidFill>
              <a:schemeClr val="accent2">
                <a:lumMod val="75000"/>
              </a:schemeClr>
            </a:solidFill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3200" b="1" dirty="0" err="1" smtClean="0">
                <a:latin typeface="Arial" pitchFamily="34" charset="0"/>
                <a:cs typeface="Arial" pitchFamily="34" charset="0"/>
              </a:rPr>
              <a:t>Кла__</a:t>
            </a:r>
            <a:endParaRPr lang="ru-RU" sz="3200" b="1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6" name="Скругленный прямоугольник 5"/>
          <p:cNvSpPr/>
          <p:nvPr/>
        </p:nvSpPr>
        <p:spPr>
          <a:xfrm>
            <a:off x="785786" y="642918"/>
            <a:ext cx="3528392" cy="720080"/>
          </a:xfrm>
          <a:prstGeom prst="roundRect">
            <a:avLst/>
          </a:prstGeom>
          <a:noFill/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 sz="3200" b="1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7" name="Скругленный прямоугольник 6"/>
          <p:cNvSpPr/>
          <p:nvPr/>
        </p:nvSpPr>
        <p:spPr>
          <a:xfrm>
            <a:off x="714348" y="1643050"/>
            <a:ext cx="3714776" cy="3357586"/>
          </a:xfrm>
          <a:prstGeom prst="roundRect">
            <a:avLst/>
          </a:prstGeom>
          <a:solidFill>
            <a:srgbClr val="00B050"/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342900" indent="-342900" algn="ctr">
              <a:buAutoNum type="arabicPeriod"/>
            </a:pPr>
            <a:r>
              <a:rPr lang="ru-RU" b="1" dirty="0" smtClean="0">
                <a:latin typeface="Arial" pitchFamily="34" charset="0"/>
                <a:cs typeface="Arial" pitchFamily="34" charset="0"/>
              </a:rPr>
              <a:t>Определённая ступень общеобразовательной школы, соответствующая какому-либо году обучения.</a:t>
            </a:r>
          </a:p>
          <a:p>
            <a:pPr marL="342900" indent="-342900" algn="ctr"/>
            <a:endParaRPr lang="ru-RU" sz="1000" b="1" dirty="0" smtClean="0">
              <a:latin typeface="Arial" pitchFamily="34" charset="0"/>
              <a:cs typeface="Arial" pitchFamily="34" charset="0"/>
            </a:endParaRPr>
          </a:p>
          <a:p>
            <a:pPr algn="ctr"/>
            <a:r>
              <a:rPr lang="ru-RU" b="1" dirty="0" smtClean="0">
                <a:latin typeface="Arial" pitchFamily="34" charset="0"/>
                <a:cs typeface="Arial" pitchFamily="34" charset="0"/>
              </a:rPr>
              <a:t> 2. Группа учеников одного и того же года обучения.</a:t>
            </a:r>
          </a:p>
          <a:p>
            <a:pPr algn="ctr"/>
            <a:endParaRPr lang="ru-RU" sz="900" b="1" dirty="0" smtClean="0">
              <a:latin typeface="Arial" pitchFamily="34" charset="0"/>
              <a:cs typeface="Arial" pitchFamily="34" charset="0"/>
            </a:endParaRPr>
          </a:p>
          <a:p>
            <a:pPr algn="ctr"/>
            <a:r>
              <a:rPr lang="ru-RU" b="1" dirty="0" smtClean="0">
                <a:latin typeface="Arial" pitchFamily="34" charset="0"/>
                <a:cs typeface="Arial" pitchFamily="34" charset="0"/>
              </a:rPr>
              <a:t> 3. Комната для занятий </a:t>
            </a:r>
          </a:p>
          <a:p>
            <a:pPr algn="ctr"/>
            <a:r>
              <a:rPr lang="ru-RU" b="1" dirty="0" smtClean="0">
                <a:latin typeface="Arial" pitchFamily="34" charset="0"/>
                <a:cs typeface="Arial" pitchFamily="34" charset="0"/>
              </a:rPr>
              <a:t>в школе.</a:t>
            </a:r>
            <a:endParaRPr lang="ru-RU" dirty="0"/>
          </a:p>
        </p:txBody>
      </p:sp>
      <p:sp>
        <p:nvSpPr>
          <p:cNvPr id="8" name="Скругленный прямоугольник 7"/>
          <p:cNvSpPr/>
          <p:nvPr/>
        </p:nvSpPr>
        <p:spPr>
          <a:xfrm>
            <a:off x="714348" y="1643050"/>
            <a:ext cx="3714776" cy="3357586"/>
          </a:xfrm>
          <a:prstGeom prst="roundRect">
            <a:avLst/>
          </a:prstGeom>
          <a:solidFill>
            <a:schemeClr val="bg2">
              <a:lumMod val="50000"/>
            </a:schemeClr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3200" b="1" dirty="0" smtClean="0">
                <a:latin typeface="Arial" pitchFamily="34" charset="0"/>
                <a:cs typeface="Arial" pitchFamily="34" charset="0"/>
              </a:rPr>
              <a:t>Лексическое значение</a:t>
            </a:r>
            <a:endParaRPr lang="ru-RU" sz="3200" b="1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9" name="Скругленный прямоугольник 8"/>
          <p:cNvSpPr/>
          <p:nvPr/>
        </p:nvSpPr>
        <p:spPr>
          <a:xfrm>
            <a:off x="714348" y="1643050"/>
            <a:ext cx="3714776" cy="3357586"/>
          </a:xfrm>
          <a:prstGeom prst="roundRect">
            <a:avLst/>
          </a:prstGeom>
          <a:noFill/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 sz="3200" b="1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1" name="Стрелка вправо 10">
            <a:hlinkClick r:id="" action="ppaction://hlinkshowjump?jump=nextslide"/>
          </p:cNvPr>
          <p:cNvSpPr/>
          <p:nvPr/>
        </p:nvSpPr>
        <p:spPr>
          <a:xfrm>
            <a:off x="6000760" y="5286388"/>
            <a:ext cx="2643206" cy="1143008"/>
          </a:xfrm>
          <a:prstGeom prst="rightArrow">
            <a:avLst/>
          </a:prstGeom>
          <a:solidFill>
            <a:schemeClr val="accent2"/>
          </a:solidFill>
          <a:scene3d>
            <a:camera prst="orthographicFront"/>
            <a:lightRig rig="threePt" dir="t"/>
          </a:scene3d>
          <a:sp3d>
            <a:bevelT w="114300" prst="artDeco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000" b="1" dirty="0" smtClean="0"/>
              <a:t>Этимология</a:t>
            </a:r>
            <a:endParaRPr lang="ru-RU" sz="2000" b="1" dirty="0"/>
          </a:p>
        </p:txBody>
      </p:sp>
      <p:sp>
        <p:nvSpPr>
          <p:cNvPr id="13" name="Горизонтальный свиток 12">
            <a:hlinkClick r:id="rId2" action="ppaction://hlinksldjump"/>
          </p:cNvPr>
          <p:cNvSpPr/>
          <p:nvPr/>
        </p:nvSpPr>
        <p:spPr>
          <a:xfrm>
            <a:off x="2857488" y="5143512"/>
            <a:ext cx="2500330" cy="1357322"/>
          </a:xfrm>
          <a:prstGeom prst="horizontalScroll">
            <a:avLst/>
          </a:prstGeom>
          <a:effectLst>
            <a:glow rad="139700">
              <a:schemeClr val="accent2">
                <a:satMod val="175000"/>
                <a:alpha val="40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3200" b="1" dirty="0" smtClean="0"/>
              <a:t>Задания</a:t>
            </a:r>
            <a:endParaRPr lang="ru-RU" sz="3200" b="1" dirty="0"/>
          </a:p>
        </p:txBody>
      </p:sp>
      <p:sp>
        <p:nvSpPr>
          <p:cNvPr id="14" name="Управляющая кнопка: домой 13">
            <a:hlinkClick r:id="rId3" action="ppaction://hlinksldjump" highlightClick="1"/>
          </p:cNvPr>
          <p:cNvSpPr/>
          <p:nvPr/>
        </p:nvSpPr>
        <p:spPr>
          <a:xfrm>
            <a:off x="1428728" y="5786454"/>
            <a:ext cx="642942" cy="714380"/>
          </a:xfrm>
          <a:prstGeom prst="actionButtonHome">
            <a:avLst/>
          </a:prstGeom>
          <a:solidFill>
            <a:schemeClr val="accent5"/>
          </a:solidFill>
          <a:ln>
            <a:solidFill>
              <a:schemeClr val="accent2">
                <a:lumMod val="75000"/>
              </a:schemeClr>
            </a:solidFill>
          </a:ln>
          <a:scene3d>
            <a:camera prst="orthographicFront"/>
            <a:lightRig rig="threePt" dir="t"/>
          </a:scene3d>
          <a:sp3d>
            <a:bevelT w="114300" prst="artDeco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16" name="Рисунок 15" descr="класс 2.jpg"/>
          <p:cNvPicPr>
            <a:picLocks noChangeAspect="1"/>
          </p:cNvPicPr>
          <p:nvPr/>
        </p:nvPicPr>
        <p:blipFill>
          <a:blip r:embed="rId4" cstate="email"/>
          <a:stretch>
            <a:fillRect/>
          </a:stretch>
        </p:blipFill>
        <p:spPr>
          <a:xfrm>
            <a:off x="4539184" y="1142984"/>
            <a:ext cx="4176220" cy="3143272"/>
          </a:xfrm>
          <a:prstGeom prst="rect">
            <a:avLst/>
          </a:prstGeom>
        </p:spPr>
      </p:pic>
    </p:spTree>
  </p:cSld>
  <p:clrMapOvr>
    <a:masterClrMapping/>
  </p:clrMapOvr>
  <p:transition advClick="0"/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9" presetClass="exit" presetSubtype="5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6" dur="500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strVal val="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5000">
                                          <p:val>
                                            <p:strVal val="0.92*ppt_h"/>
                                          </p:val>
                                        </p:tav>
                                        <p:tav tm="10000">
                                          <p:val>
                                            <p:strVal val="0.71*ppt_h"/>
                                          </p:val>
                                        </p:tav>
                                        <p:tav tm="15000">
                                          <p:val>
                                            <p:strVal val="0.38*ppt_h"/>
                                          </p:val>
                                        </p:tav>
                                        <p:tav tm="20000">
                                          <p:val>
                                            <p:fltVal val="0"/>
                                          </p:val>
                                        </p:tav>
                                        <p:tav tm="25000">
                                          <p:val>
                                            <p:strVal val="-0.38*ppt_h"/>
                                          </p:val>
                                        </p:tav>
                                        <p:tav tm="30000">
                                          <p:val>
                                            <p:strVal val="-0.71*ppt_h"/>
                                          </p:val>
                                        </p:tav>
                                        <p:tav tm="35000">
                                          <p:val>
                                            <p:strVal val="-0.92*ppt_h"/>
                                          </p:val>
                                        </p:tav>
                                        <p:tav tm="40000">
                                          <p:val>
                                            <p:strVal val="-ppt_h"/>
                                          </p:val>
                                        </p:tav>
                                        <p:tav tm="45000">
                                          <p:val>
                                            <p:strVal val="-0.92*ppt_h"/>
                                          </p:val>
                                        </p:tav>
                                        <p:tav tm="50000">
                                          <p:val>
                                            <p:strVal val="-0.71*ppt_h"/>
                                          </p:val>
                                        </p:tav>
                                        <p:tav tm="55000">
                                          <p:val>
                                            <p:strVal val="-0.38*ppt_h"/>
                                          </p:val>
                                        </p:tav>
                                        <p:tav tm="60000">
                                          <p:val>
                                            <p:fltVal val="0"/>
                                          </p:val>
                                        </p:tav>
                                        <p:tav tm="65000">
                                          <p:val>
                                            <p:strVal val="0.38*ppt_h"/>
                                          </p:val>
                                        </p:tav>
                                        <p:tav tm="70000">
                                          <p:val>
                                            <p:strVal val="0.71*ppt_h"/>
                                          </p:val>
                                        </p:tav>
                                        <p:tav tm="75000">
                                          <p:val>
                                            <p:strVal val="0.92*ppt_h"/>
                                          </p:val>
                                        </p:tav>
                                        <p:tav tm="80000">
                                          <p:val>
                                            <p:strVal val="ppt_h"/>
                                          </p:val>
                                        </p:tav>
                                        <p:tav tm="85000">
                                          <p:val>
                                            <p:strVal val="0.92*ppt_h"/>
                                          </p:val>
                                        </p:tav>
                                        <p:tav tm="90000">
                                          <p:val>
                                            <p:strVal val="0.71*ppt_h"/>
                                          </p:val>
                                        </p:tav>
                                        <p:tav tm="95000">
                                          <p:val>
                                            <p:strVal val="0.38*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9" presetClass="entr" presetSubtype="5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 fmla="#ppt_h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9" presetClass="exit" presetSubtype="5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16" dur="500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strVal val="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500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5000">
                                          <p:val>
                                            <p:strVal val="0.92*ppt_h"/>
                                          </p:val>
                                        </p:tav>
                                        <p:tav tm="10000">
                                          <p:val>
                                            <p:strVal val="0.71*ppt_h"/>
                                          </p:val>
                                        </p:tav>
                                        <p:tav tm="15000">
                                          <p:val>
                                            <p:strVal val="0.38*ppt_h"/>
                                          </p:val>
                                        </p:tav>
                                        <p:tav tm="20000">
                                          <p:val>
                                            <p:fltVal val="0"/>
                                          </p:val>
                                        </p:tav>
                                        <p:tav tm="25000">
                                          <p:val>
                                            <p:strVal val="-0.38*ppt_h"/>
                                          </p:val>
                                        </p:tav>
                                        <p:tav tm="30000">
                                          <p:val>
                                            <p:strVal val="-0.71*ppt_h"/>
                                          </p:val>
                                        </p:tav>
                                        <p:tav tm="35000">
                                          <p:val>
                                            <p:strVal val="-0.92*ppt_h"/>
                                          </p:val>
                                        </p:tav>
                                        <p:tav tm="40000">
                                          <p:val>
                                            <p:strVal val="-ppt_h"/>
                                          </p:val>
                                        </p:tav>
                                        <p:tav tm="45000">
                                          <p:val>
                                            <p:strVal val="-0.92*ppt_h"/>
                                          </p:val>
                                        </p:tav>
                                        <p:tav tm="50000">
                                          <p:val>
                                            <p:strVal val="-0.71*ppt_h"/>
                                          </p:val>
                                        </p:tav>
                                        <p:tav tm="55000">
                                          <p:val>
                                            <p:strVal val="-0.38*ppt_h"/>
                                          </p:val>
                                        </p:tav>
                                        <p:tav tm="60000">
                                          <p:val>
                                            <p:fltVal val="0"/>
                                          </p:val>
                                        </p:tav>
                                        <p:tav tm="65000">
                                          <p:val>
                                            <p:strVal val="0.38*ppt_h"/>
                                          </p:val>
                                        </p:tav>
                                        <p:tav tm="70000">
                                          <p:val>
                                            <p:strVal val="0.71*ppt_h"/>
                                          </p:val>
                                        </p:tav>
                                        <p:tav tm="75000">
                                          <p:val>
                                            <p:strVal val="0.92*ppt_h"/>
                                          </p:val>
                                        </p:tav>
                                        <p:tav tm="80000">
                                          <p:val>
                                            <p:strVal val="ppt_h"/>
                                          </p:val>
                                        </p:tav>
                                        <p:tav tm="85000">
                                          <p:val>
                                            <p:strVal val="0.92*ppt_h"/>
                                          </p:val>
                                        </p:tav>
                                        <p:tav tm="90000">
                                          <p:val>
                                            <p:strVal val="0.71*ppt_h"/>
                                          </p:val>
                                        </p:tav>
                                        <p:tav tm="95000">
                                          <p:val>
                                            <p:strVal val="0.38*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9" presetClass="entr" presetSubtype="5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 fmla="#ppt_h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"/>
                  </p:tgtEl>
                </p:cond>
              </p:nextCondLst>
            </p:seq>
            <p:seq concurrent="1" nextAc="seek">
              <p:cTn id="23" restart="whenNotActive" fill="hold" evtFilter="cancelBubble" nodeType="interactiveSeq">
                <p:stCondLst>
                  <p:cond evt="onClick" delay="0">
                    <p:tgtEl>
                      <p:spTgt spid="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4" fill="hold">
                      <p:stCondLst>
                        <p:cond delay="0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19" presetClass="exit" presetSubtype="5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27" dur="500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strVal val="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500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5000">
                                          <p:val>
                                            <p:strVal val="0.92*ppt_h"/>
                                          </p:val>
                                        </p:tav>
                                        <p:tav tm="10000">
                                          <p:val>
                                            <p:strVal val="0.71*ppt_h"/>
                                          </p:val>
                                        </p:tav>
                                        <p:tav tm="15000">
                                          <p:val>
                                            <p:strVal val="0.38*ppt_h"/>
                                          </p:val>
                                        </p:tav>
                                        <p:tav tm="20000">
                                          <p:val>
                                            <p:fltVal val="0"/>
                                          </p:val>
                                        </p:tav>
                                        <p:tav tm="25000">
                                          <p:val>
                                            <p:strVal val="-0.38*ppt_h"/>
                                          </p:val>
                                        </p:tav>
                                        <p:tav tm="30000">
                                          <p:val>
                                            <p:strVal val="-0.71*ppt_h"/>
                                          </p:val>
                                        </p:tav>
                                        <p:tav tm="35000">
                                          <p:val>
                                            <p:strVal val="-0.92*ppt_h"/>
                                          </p:val>
                                        </p:tav>
                                        <p:tav tm="40000">
                                          <p:val>
                                            <p:strVal val="-ppt_h"/>
                                          </p:val>
                                        </p:tav>
                                        <p:tav tm="45000">
                                          <p:val>
                                            <p:strVal val="-0.92*ppt_h"/>
                                          </p:val>
                                        </p:tav>
                                        <p:tav tm="50000">
                                          <p:val>
                                            <p:strVal val="-0.71*ppt_h"/>
                                          </p:val>
                                        </p:tav>
                                        <p:tav tm="55000">
                                          <p:val>
                                            <p:strVal val="-0.38*ppt_h"/>
                                          </p:val>
                                        </p:tav>
                                        <p:tav tm="60000">
                                          <p:val>
                                            <p:fltVal val="0"/>
                                          </p:val>
                                        </p:tav>
                                        <p:tav tm="65000">
                                          <p:val>
                                            <p:strVal val="0.38*ppt_h"/>
                                          </p:val>
                                        </p:tav>
                                        <p:tav tm="70000">
                                          <p:val>
                                            <p:strVal val="0.71*ppt_h"/>
                                          </p:val>
                                        </p:tav>
                                        <p:tav tm="75000">
                                          <p:val>
                                            <p:strVal val="0.92*ppt_h"/>
                                          </p:val>
                                        </p:tav>
                                        <p:tav tm="80000">
                                          <p:val>
                                            <p:strVal val="ppt_h"/>
                                          </p:val>
                                        </p:tav>
                                        <p:tav tm="85000">
                                          <p:val>
                                            <p:strVal val="0.92*ppt_h"/>
                                          </p:val>
                                        </p:tav>
                                        <p:tav tm="90000">
                                          <p:val>
                                            <p:strVal val="0.71*ppt_h"/>
                                          </p:val>
                                        </p:tav>
                                        <p:tav tm="95000">
                                          <p:val>
                                            <p:strVal val="0.38*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0" presetID="19" presetClass="entr" presetSubtype="5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 fmla="#ppt_h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19" presetClass="exit" presetSubtype="5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37" dur="500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strVal val="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500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5000">
                                          <p:val>
                                            <p:strVal val="0.92*ppt_h"/>
                                          </p:val>
                                        </p:tav>
                                        <p:tav tm="10000">
                                          <p:val>
                                            <p:strVal val="0.71*ppt_h"/>
                                          </p:val>
                                        </p:tav>
                                        <p:tav tm="15000">
                                          <p:val>
                                            <p:strVal val="0.38*ppt_h"/>
                                          </p:val>
                                        </p:tav>
                                        <p:tav tm="20000">
                                          <p:val>
                                            <p:fltVal val="0"/>
                                          </p:val>
                                        </p:tav>
                                        <p:tav tm="25000">
                                          <p:val>
                                            <p:strVal val="-0.38*ppt_h"/>
                                          </p:val>
                                        </p:tav>
                                        <p:tav tm="30000">
                                          <p:val>
                                            <p:strVal val="-0.71*ppt_h"/>
                                          </p:val>
                                        </p:tav>
                                        <p:tav tm="35000">
                                          <p:val>
                                            <p:strVal val="-0.92*ppt_h"/>
                                          </p:val>
                                        </p:tav>
                                        <p:tav tm="40000">
                                          <p:val>
                                            <p:strVal val="-ppt_h"/>
                                          </p:val>
                                        </p:tav>
                                        <p:tav tm="45000">
                                          <p:val>
                                            <p:strVal val="-0.92*ppt_h"/>
                                          </p:val>
                                        </p:tav>
                                        <p:tav tm="50000">
                                          <p:val>
                                            <p:strVal val="-0.71*ppt_h"/>
                                          </p:val>
                                        </p:tav>
                                        <p:tav tm="55000">
                                          <p:val>
                                            <p:strVal val="-0.38*ppt_h"/>
                                          </p:val>
                                        </p:tav>
                                        <p:tav tm="60000">
                                          <p:val>
                                            <p:fltVal val="0"/>
                                          </p:val>
                                        </p:tav>
                                        <p:tav tm="65000">
                                          <p:val>
                                            <p:strVal val="0.38*ppt_h"/>
                                          </p:val>
                                        </p:tav>
                                        <p:tav tm="70000">
                                          <p:val>
                                            <p:strVal val="0.71*ppt_h"/>
                                          </p:val>
                                        </p:tav>
                                        <p:tav tm="75000">
                                          <p:val>
                                            <p:strVal val="0.92*ppt_h"/>
                                          </p:val>
                                        </p:tav>
                                        <p:tav tm="80000">
                                          <p:val>
                                            <p:strVal val="ppt_h"/>
                                          </p:val>
                                        </p:tav>
                                        <p:tav tm="85000">
                                          <p:val>
                                            <p:strVal val="0.92*ppt_h"/>
                                          </p:val>
                                        </p:tav>
                                        <p:tav tm="90000">
                                          <p:val>
                                            <p:strVal val="0.71*ppt_h"/>
                                          </p:val>
                                        </p:tav>
                                        <p:tav tm="95000">
                                          <p:val>
                                            <p:strVal val="0.38*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0" presetID="19" presetClass="entr" presetSubtype="5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2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 fmla="#ppt_h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9"/>
                  </p:tgtEl>
                </p:cond>
              </p:nextCondLst>
            </p:seq>
          </p:childTnLst>
        </p:cTn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57224" y="500042"/>
            <a:ext cx="7572428" cy="1500198"/>
          </a:xfrm>
        </p:spPr>
        <p:txBody>
          <a:bodyPr>
            <a:normAutofit/>
          </a:bodyPr>
          <a:lstStyle/>
          <a:p>
            <a:pPr algn="just"/>
            <a:r>
              <a:rPr lang="ru-RU" sz="2700" dirty="0" smtClean="0">
                <a:solidFill>
                  <a:schemeClr val="bg2">
                    <a:lumMod val="25000"/>
                  </a:schemeClr>
                </a:solidFill>
                <a:latin typeface="+mn-lt"/>
              </a:rPr>
              <a:t>Слова КЛАСС образовано от латинского слово </a:t>
            </a:r>
            <a:r>
              <a:rPr lang="ru-RU" sz="2700" dirty="0" err="1" smtClean="0">
                <a:solidFill>
                  <a:schemeClr val="bg2">
                    <a:lumMod val="25000"/>
                  </a:schemeClr>
                </a:solidFill>
                <a:latin typeface="+mn-lt"/>
              </a:rPr>
              <a:t>classis</a:t>
            </a:r>
            <a:r>
              <a:rPr lang="ru-RU" sz="2700" dirty="0" smtClean="0">
                <a:solidFill>
                  <a:schemeClr val="bg2">
                    <a:lumMod val="25000"/>
                  </a:schemeClr>
                </a:solidFill>
                <a:latin typeface="+mn-lt"/>
              </a:rPr>
              <a:t> «разряд, сословие, порядок».</a:t>
            </a:r>
            <a:endParaRPr lang="ru-RU" sz="2800" dirty="0">
              <a:solidFill>
                <a:schemeClr val="bg2">
                  <a:lumMod val="25000"/>
                </a:schemeClr>
              </a:solidFill>
              <a:latin typeface="+mn-lt"/>
            </a:endParaRPr>
          </a:p>
        </p:txBody>
      </p:sp>
      <p:sp>
        <p:nvSpPr>
          <p:cNvPr id="5" name="Управляющая кнопка: в начало 4">
            <a:hlinkClick r:id="" action="ppaction://hlinkshowjump?jump=previousslide" highlightClick="1"/>
          </p:cNvPr>
          <p:cNvSpPr/>
          <p:nvPr/>
        </p:nvSpPr>
        <p:spPr>
          <a:xfrm>
            <a:off x="8001024" y="6000768"/>
            <a:ext cx="785818" cy="500066"/>
          </a:xfrm>
          <a:prstGeom prst="actionButtonBeginning">
            <a:avLst/>
          </a:prstGeom>
          <a:solidFill>
            <a:schemeClr val="accent5"/>
          </a:solidFill>
          <a:ln>
            <a:solidFill>
              <a:schemeClr val="accent2">
                <a:lumMod val="75000"/>
              </a:schemeClr>
            </a:solidFill>
          </a:ln>
          <a:scene3d>
            <a:camera prst="orthographicFront"/>
            <a:lightRig rig="threePt" dir="t"/>
          </a:scene3d>
          <a:sp3d>
            <a:bevelT w="114300" prst="artDeco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6" name="Рисунок 5" descr="класс.jpg"/>
          <p:cNvPicPr>
            <a:picLocks noChangeAspect="1"/>
          </p:cNvPicPr>
          <p:nvPr/>
        </p:nvPicPr>
        <p:blipFill>
          <a:blip r:embed="rId2" cstate="email"/>
          <a:stretch>
            <a:fillRect/>
          </a:stretch>
        </p:blipFill>
        <p:spPr>
          <a:xfrm>
            <a:off x="1813840" y="1928803"/>
            <a:ext cx="6472936" cy="3643338"/>
          </a:xfrm>
          <a:prstGeom prst="rect">
            <a:avLst/>
          </a:prstGeom>
        </p:spPr>
      </p:pic>
    </p:spTree>
  </p:cSld>
  <p:clrMapOvr>
    <a:masterClrMapping/>
  </p:clrMapOvr>
  <p:transition advClick="0"/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кругленный прямоугольник 2"/>
          <p:cNvSpPr/>
          <p:nvPr/>
        </p:nvSpPr>
        <p:spPr>
          <a:xfrm>
            <a:off x="785786" y="642918"/>
            <a:ext cx="3528392" cy="720080"/>
          </a:xfrm>
          <a:prstGeom prst="roundRect">
            <a:avLst/>
          </a:prstGeom>
          <a:noFill/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 sz="3200" b="1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" name="Скругленный прямоугольник 3"/>
          <p:cNvSpPr/>
          <p:nvPr/>
        </p:nvSpPr>
        <p:spPr>
          <a:xfrm>
            <a:off x="785786" y="648618"/>
            <a:ext cx="3528392" cy="720080"/>
          </a:xfrm>
          <a:prstGeom prst="roundRect">
            <a:avLst/>
          </a:prstGeom>
          <a:solidFill>
            <a:srgbClr val="00B050"/>
          </a:solidFill>
          <a:ln>
            <a:solidFill>
              <a:srgbClr val="00B050"/>
            </a:solidFill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3200" b="1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К</a:t>
            </a:r>
            <a:r>
              <a:rPr lang="ru-RU" sz="3200" b="1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олле</a:t>
            </a:r>
            <a:r>
              <a:rPr lang="ru-RU" sz="3200" b="1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ктив</a:t>
            </a:r>
            <a:endParaRPr lang="ru-RU" sz="3200" b="1" dirty="0">
              <a:solidFill>
                <a:srgbClr val="FF0000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5" name="Скругленный прямоугольник 4"/>
          <p:cNvSpPr/>
          <p:nvPr/>
        </p:nvSpPr>
        <p:spPr>
          <a:xfrm>
            <a:off x="785786" y="642918"/>
            <a:ext cx="3528392" cy="720080"/>
          </a:xfrm>
          <a:prstGeom prst="roundRect">
            <a:avLst/>
          </a:prstGeom>
          <a:solidFill>
            <a:schemeClr val="accent2">
              <a:lumMod val="75000"/>
            </a:schemeClr>
          </a:solidFill>
          <a:ln>
            <a:solidFill>
              <a:schemeClr val="accent2">
                <a:lumMod val="75000"/>
              </a:schemeClr>
            </a:solidFill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3200" b="1" dirty="0" smtClean="0">
                <a:latin typeface="Arial" pitchFamily="34" charset="0"/>
                <a:cs typeface="Arial" pitchFamily="34" charset="0"/>
              </a:rPr>
              <a:t>К_ ___ </a:t>
            </a:r>
            <a:r>
              <a:rPr lang="ru-RU" sz="3200" b="1" dirty="0" err="1" smtClean="0">
                <a:latin typeface="Arial" pitchFamily="34" charset="0"/>
                <a:cs typeface="Arial" pitchFamily="34" charset="0"/>
              </a:rPr>
              <a:t>_ктив</a:t>
            </a:r>
            <a:endParaRPr lang="ru-RU" sz="3200" b="1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6" name="Скругленный прямоугольник 5"/>
          <p:cNvSpPr/>
          <p:nvPr/>
        </p:nvSpPr>
        <p:spPr>
          <a:xfrm>
            <a:off x="785786" y="642918"/>
            <a:ext cx="3528392" cy="720080"/>
          </a:xfrm>
          <a:prstGeom prst="roundRect">
            <a:avLst/>
          </a:prstGeom>
          <a:noFill/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 sz="3200" b="1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7" name="Скругленный прямоугольник 6"/>
          <p:cNvSpPr/>
          <p:nvPr/>
        </p:nvSpPr>
        <p:spPr>
          <a:xfrm>
            <a:off x="714348" y="1643050"/>
            <a:ext cx="3714776" cy="3357586"/>
          </a:xfrm>
          <a:prstGeom prst="roundRect">
            <a:avLst/>
          </a:prstGeom>
          <a:solidFill>
            <a:srgbClr val="00B050"/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342900" indent="-342900" algn="ctr"/>
            <a:r>
              <a:rPr lang="ru-RU" sz="2800" b="1" dirty="0" smtClean="0">
                <a:latin typeface="Arial" pitchFamily="34" charset="0"/>
                <a:cs typeface="Arial" pitchFamily="34" charset="0"/>
              </a:rPr>
              <a:t>Группа людей, объединенных общей работой, общими интересами.</a:t>
            </a:r>
            <a:endParaRPr lang="ru-RU" sz="2800" dirty="0"/>
          </a:p>
        </p:txBody>
      </p:sp>
      <p:sp>
        <p:nvSpPr>
          <p:cNvPr id="8" name="Скругленный прямоугольник 7"/>
          <p:cNvSpPr/>
          <p:nvPr/>
        </p:nvSpPr>
        <p:spPr>
          <a:xfrm>
            <a:off x="714348" y="1643050"/>
            <a:ext cx="3714776" cy="3357586"/>
          </a:xfrm>
          <a:prstGeom prst="roundRect">
            <a:avLst/>
          </a:prstGeom>
          <a:solidFill>
            <a:schemeClr val="bg2">
              <a:lumMod val="50000"/>
            </a:schemeClr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3200" b="1" dirty="0" smtClean="0">
                <a:latin typeface="Arial" pitchFamily="34" charset="0"/>
                <a:cs typeface="Arial" pitchFamily="34" charset="0"/>
              </a:rPr>
              <a:t>Лексическое значение</a:t>
            </a:r>
            <a:endParaRPr lang="ru-RU" sz="3200" b="1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9" name="Скругленный прямоугольник 8"/>
          <p:cNvSpPr/>
          <p:nvPr/>
        </p:nvSpPr>
        <p:spPr>
          <a:xfrm>
            <a:off x="714348" y="1643050"/>
            <a:ext cx="3714776" cy="3357586"/>
          </a:xfrm>
          <a:prstGeom prst="roundRect">
            <a:avLst/>
          </a:prstGeom>
          <a:noFill/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 sz="3200" b="1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1" name="Стрелка вправо 10">
            <a:hlinkClick r:id="" action="ppaction://hlinkshowjump?jump=nextslide"/>
          </p:cNvPr>
          <p:cNvSpPr/>
          <p:nvPr/>
        </p:nvSpPr>
        <p:spPr>
          <a:xfrm>
            <a:off x="6000760" y="5286388"/>
            <a:ext cx="2643206" cy="1143008"/>
          </a:xfrm>
          <a:prstGeom prst="rightArrow">
            <a:avLst/>
          </a:prstGeom>
          <a:solidFill>
            <a:schemeClr val="accent2"/>
          </a:solidFill>
          <a:scene3d>
            <a:camera prst="orthographicFront"/>
            <a:lightRig rig="threePt" dir="t"/>
          </a:scene3d>
          <a:sp3d>
            <a:bevelT w="114300" prst="artDeco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000" b="1" dirty="0" smtClean="0"/>
              <a:t>Этимология</a:t>
            </a:r>
            <a:endParaRPr lang="ru-RU" sz="2000" b="1" dirty="0"/>
          </a:p>
        </p:txBody>
      </p:sp>
      <p:sp>
        <p:nvSpPr>
          <p:cNvPr id="13" name="Горизонтальный свиток 12">
            <a:hlinkClick r:id="rId2" action="ppaction://hlinksldjump"/>
          </p:cNvPr>
          <p:cNvSpPr/>
          <p:nvPr/>
        </p:nvSpPr>
        <p:spPr>
          <a:xfrm>
            <a:off x="2857488" y="5143512"/>
            <a:ext cx="2500330" cy="1357322"/>
          </a:xfrm>
          <a:prstGeom prst="horizontalScroll">
            <a:avLst/>
          </a:prstGeom>
          <a:effectLst>
            <a:glow rad="139700">
              <a:schemeClr val="accent2">
                <a:satMod val="175000"/>
                <a:alpha val="40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3200" b="1" dirty="0" smtClean="0"/>
              <a:t>Задания</a:t>
            </a:r>
            <a:endParaRPr lang="ru-RU" sz="3200" b="1" dirty="0"/>
          </a:p>
        </p:txBody>
      </p:sp>
      <p:sp>
        <p:nvSpPr>
          <p:cNvPr id="14" name="Управляющая кнопка: домой 13">
            <a:hlinkClick r:id="rId3" action="ppaction://hlinksldjump" highlightClick="1"/>
          </p:cNvPr>
          <p:cNvSpPr/>
          <p:nvPr/>
        </p:nvSpPr>
        <p:spPr>
          <a:xfrm>
            <a:off x="1428728" y="5786454"/>
            <a:ext cx="642942" cy="714380"/>
          </a:xfrm>
          <a:prstGeom prst="actionButtonHome">
            <a:avLst/>
          </a:prstGeom>
          <a:solidFill>
            <a:schemeClr val="accent5"/>
          </a:solidFill>
          <a:ln>
            <a:solidFill>
              <a:schemeClr val="accent2">
                <a:lumMod val="75000"/>
              </a:schemeClr>
            </a:solidFill>
          </a:ln>
          <a:scene3d>
            <a:camera prst="orthographicFront"/>
            <a:lightRig rig="threePt" dir="t"/>
          </a:scene3d>
          <a:sp3d>
            <a:bevelT w="114300" prst="artDeco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15" name="Рисунок 14" descr="коллектив.png"/>
          <p:cNvPicPr>
            <a:picLocks noChangeAspect="1"/>
          </p:cNvPicPr>
          <p:nvPr/>
        </p:nvPicPr>
        <p:blipFill>
          <a:blip r:embed="rId4" cstate="email"/>
          <a:stretch>
            <a:fillRect/>
          </a:stretch>
        </p:blipFill>
        <p:spPr>
          <a:xfrm>
            <a:off x="4714876" y="928670"/>
            <a:ext cx="3860071" cy="3643338"/>
          </a:xfrm>
          <a:prstGeom prst="rect">
            <a:avLst/>
          </a:prstGeom>
        </p:spPr>
      </p:pic>
    </p:spTree>
  </p:cSld>
  <p:clrMapOvr>
    <a:masterClrMapping/>
  </p:clrMapOvr>
  <p:transition advClick="0"/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9" presetClass="exit" presetSubtype="5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6" dur="500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strVal val="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5000">
                                          <p:val>
                                            <p:strVal val="0.92*ppt_h"/>
                                          </p:val>
                                        </p:tav>
                                        <p:tav tm="10000">
                                          <p:val>
                                            <p:strVal val="0.71*ppt_h"/>
                                          </p:val>
                                        </p:tav>
                                        <p:tav tm="15000">
                                          <p:val>
                                            <p:strVal val="0.38*ppt_h"/>
                                          </p:val>
                                        </p:tav>
                                        <p:tav tm="20000">
                                          <p:val>
                                            <p:fltVal val="0"/>
                                          </p:val>
                                        </p:tav>
                                        <p:tav tm="25000">
                                          <p:val>
                                            <p:strVal val="-0.38*ppt_h"/>
                                          </p:val>
                                        </p:tav>
                                        <p:tav tm="30000">
                                          <p:val>
                                            <p:strVal val="-0.71*ppt_h"/>
                                          </p:val>
                                        </p:tav>
                                        <p:tav tm="35000">
                                          <p:val>
                                            <p:strVal val="-0.92*ppt_h"/>
                                          </p:val>
                                        </p:tav>
                                        <p:tav tm="40000">
                                          <p:val>
                                            <p:strVal val="-ppt_h"/>
                                          </p:val>
                                        </p:tav>
                                        <p:tav tm="45000">
                                          <p:val>
                                            <p:strVal val="-0.92*ppt_h"/>
                                          </p:val>
                                        </p:tav>
                                        <p:tav tm="50000">
                                          <p:val>
                                            <p:strVal val="-0.71*ppt_h"/>
                                          </p:val>
                                        </p:tav>
                                        <p:tav tm="55000">
                                          <p:val>
                                            <p:strVal val="-0.38*ppt_h"/>
                                          </p:val>
                                        </p:tav>
                                        <p:tav tm="60000">
                                          <p:val>
                                            <p:fltVal val="0"/>
                                          </p:val>
                                        </p:tav>
                                        <p:tav tm="65000">
                                          <p:val>
                                            <p:strVal val="0.38*ppt_h"/>
                                          </p:val>
                                        </p:tav>
                                        <p:tav tm="70000">
                                          <p:val>
                                            <p:strVal val="0.71*ppt_h"/>
                                          </p:val>
                                        </p:tav>
                                        <p:tav tm="75000">
                                          <p:val>
                                            <p:strVal val="0.92*ppt_h"/>
                                          </p:val>
                                        </p:tav>
                                        <p:tav tm="80000">
                                          <p:val>
                                            <p:strVal val="ppt_h"/>
                                          </p:val>
                                        </p:tav>
                                        <p:tav tm="85000">
                                          <p:val>
                                            <p:strVal val="0.92*ppt_h"/>
                                          </p:val>
                                        </p:tav>
                                        <p:tav tm="90000">
                                          <p:val>
                                            <p:strVal val="0.71*ppt_h"/>
                                          </p:val>
                                        </p:tav>
                                        <p:tav tm="95000">
                                          <p:val>
                                            <p:strVal val="0.38*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9" presetClass="entr" presetSubtype="5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 fmla="#ppt_h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9" presetClass="exit" presetSubtype="5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16" dur="500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strVal val="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500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5000">
                                          <p:val>
                                            <p:strVal val="0.92*ppt_h"/>
                                          </p:val>
                                        </p:tav>
                                        <p:tav tm="10000">
                                          <p:val>
                                            <p:strVal val="0.71*ppt_h"/>
                                          </p:val>
                                        </p:tav>
                                        <p:tav tm="15000">
                                          <p:val>
                                            <p:strVal val="0.38*ppt_h"/>
                                          </p:val>
                                        </p:tav>
                                        <p:tav tm="20000">
                                          <p:val>
                                            <p:fltVal val="0"/>
                                          </p:val>
                                        </p:tav>
                                        <p:tav tm="25000">
                                          <p:val>
                                            <p:strVal val="-0.38*ppt_h"/>
                                          </p:val>
                                        </p:tav>
                                        <p:tav tm="30000">
                                          <p:val>
                                            <p:strVal val="-0.71*ppt_h"/>
                                          </p:val>
                                        </p:tav>
                                        <p:tav tm="35000">
                                          <p:val>
                                            <p:strVal val="-0.92*ppt_h"/>
                                          </p:val>
                                        </p:tav>
                                        <p:tav tm="40000">
                                          <p:val>
                                            <p:strVal val="-ppt_h"/>
                                          </p:val>
                                        </p:tav>
                                        <p:tav tm="45000">
                                          <p:val>
                                            <p:strVal val="-0.92*ppt_h"/>
                                          </p:val>
                                        </p:tav>
                                        <p:tav tm="50000">
                                          <p:val>
                                            <p:strVal val="-0.71*ppt_h"/>
                                          </p:val>
                                        </p:tav>
                                        <p:tav tm="55000">
                                          <p:val>
                                            <p:strVal val="-0.38*ppt_h"/>
                                          </p:val>
                                        </p:tav>
                                        <p:tav tm="60000">
                                          <p:val>
                                            <p:fltVal val="0"/>
                                          </p:val>
                                        </p:tav>
                                        <p:tav tm="65000">
                                          <p:val>
                                            <p:strVal val="0.38*ppt_h"/>
                                          </p:val>
                                        </p:tav>
                                        <p:tav tm="70000">
                                          <p:val>
                                            <p:strVal val="0.71*ppt_h"/>
                                          </p:val>
                                        </p:tav>
                                        <p:tav tm="75000">
                                          <p:val>
                                            <p:strVal val="0.92*ppt_h"/>
                                          </p:val>
                                        </p:tav>
                                        <p:tav tm="80000">
                                          <p:val>
                                            <p:strVal val="ppt_h"/>
                                          </p:val>
                                        </p:tav>
                                        <p:tav tm="85000">
                                          <p:val>
                                            <p:strVal val="0.92*ppt_h"/>
                                          </p:val>
                                        </p:tav>
                                        <p:tav tm="90000">
                                          <p:val>
                                            <p:strVal val="0.71*ppt_h"/>
                                          </p:val>
                                        </p:tav>
                                        <p:tav tm="95000">
                                          <p:val>
                                            <p:strVal val="0.38*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9" presetClass="entr" presetSubtype="5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 fmla="#ppt_h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"/>
                  </p:tgtEl>
                </p:cond>
              </p:nextCondLst>
            </p:seq>
            <p:seq concurrent="1" nextAc="seek">
              <p:cTn id="23" restart="whenNotActive" fill="hold" evtFilter="cancelBubble" nodeType="interactiveSeq">
                <p:stCondLst>
                  <p:cond evt="onClick" delay="0">
                    <p:tgtEl>
                      <p:spTgt spid="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4" fill="hold">
                      <p:stCondLst>
                        <p:cond delay="0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19" presetClass="exit" presetSubtype="5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27" dur="500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strVal val="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500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5000">
                                          <p:val>
                                            <p:strVal val="0.92*ppt_h"/>
                                          </p:val>
                                        </p:tav>
                                        <p:tav tm="10000">
                                          <p:val>
                                            <p:strVal val="0.71*ppt_h"/>
                                          </p:val>
                                        </p:tav>
                                        <p:tav tm="15000">
                                          <p:val>
                                            <p:strVal val="0.38*ppt_h"/>
                                          </p:val>
                                        </p:tav>
                                        <p:tav tm="20000">
                                          <p:val>
                                            <p:fltVal val="0"/>
                                          </p:val>
                                        </p:tav>
                                        <p:tav tm="25000">
                                          <p:val>
                                            <p:strVal val="-0.38*ppt_h"/>
                                          </p:val>
                                        </p:tav>
                                        <p:tav tm="30000">
                                          <p:val>
                                            <p:strVal val="-0.71*ppt_h"/>
                                          </p:val>
                                        </p:tav>
                                        <p:tav tm="35000">
                                          <p:val>
                                            <p:strVal val="-0.92*ppt_h"/>
                                          </p:val>
                                        </p:tav>
                                        <p:tav tm="40000">
                                          <p:val>
                                            <p:strVal val="-ppt_h"/>
                                          </p:val>
                                        </p:tav>
                                        <p:tav tm="45000">
                                          <p:val>
                                            <p:strVal val="-0.92*ppt_h"/>
                                          </p:val>
                                        </p:tav>
                                        <p:tav tm="50000">
                                          <p:val>
                                            <p:strVal val="-0.71*ppt_h"/>
                                          </p:val>
                                        </p:tav>
                                        <p:tav tm="55000">
                                          <p:val>
                                            <p:strVal val="-0.38*ppt_h"/>
                                          </p:val>
                                        </p:tav>
                                        <p:tav tm="60000">
                                          <p:val>
                                            <p:fltVal val="0"/>
                                          </p:val>
                                        </p:tav>
                                        <p:tav tm="65000">
                                          <p:val>
                                            <p:strVal val="0.38*ppt_h"/>
                                          </p:val>
                                        </p:tav>
                                        <p:tav tm="70000">
                                          <p:val>
                                            <p:strVal val="0.71*ppt_h"/>
                                          </p:val>
                                        </p:tav>
                                        <p:tav tm="75000">
                                          <p:val>
                                            <p:strVal val="0.92*ppt_h"/>
                                          </p:val>
                                        </p:tav>
                                        <p:tav tm="80000">
                                          <p:val>
                                            <p:strVal val="ppt_h"/>
                                          </p:val>
                                        </p:tav>
                                        <p:tav tm="85000">
                                          <p:val>
                                            <p:strVal val="0.92*ppt_h"/>
                                          </p:val>
                                        </p:tav>
                                        <p:tav tm="90000">
                                          <p:val>
                                            <p:strVal val="0.71*ppt_h"/>
                                          </p:val>
                                        </p:tav>
                                        <p:tav tm="95000">
                                          <p:val>
                                            <p:strVal val="0.38*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0" presetID="19" presetClass="entr" presetSubtype="5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 fmla="#ppt_h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19" presetClass="exit" presetSubtype="5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37" dur="500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strVal val="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500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5000">
                                          <p:val>
                                            <p:strVal val="0.92*ppt_h"/>
                                          </p:val>
                                        </p:tav>
                                        <p:tav tm="10000">
                                          <p:val>
                                            <p:strVal val="0.71*ppt_h"/>
                                          </p:val>
                                        </p:tav>
                                        <p:tav tm="15000">
                                          <p:val>
                                            <p:strVal val="0.38*ppt_h"/>
                                          </p:val>
                                        </p:tav>
                                        <p:tav tm="20000">
                                          <p:val>
                                            <p:fltVal val="0"/>
                                          </p:val>
                                        </p:tav>
                                        <p:tav tm="25000">
                                          <p:val>
                                            <p:strVal val="-0.38*ppt_h"/>
                                          </p:val>
                                        </p:tav>
                                        <p:tav tm="30000">
                                          <p:val>
                                            <p:strVal val="-0.71*ppt_h"/>
                                          </p:val>
                                        </p:tav>
                                        <p:tav tm="35000">
                                          <p:val>
                                            <p:strVal val="-0.92*ppt_h"/>
                                          </p:val>
                                        </p:tav>
                                        <p:tav tm="40000">
                                          <p:val>
                                            <p:strVal val="-ppt_h"/>
                                          </p:val>
                                        </p:tav>
                                        <p:tav tm="45000">
                                          <p:val>
                                            <p:strVal val="-0.92*ppt_h"/>
                                          </p:val>
                                        </p:tav>
                                        <p:tav tm="50000">
                                          <p:val>
                                            <p:strVal val="-0.71*ppt_h"/>
                                          </p:val>
                                        </p:tav>
                                        <p:tav tm="55000">
                                          <p:val>
                                            <p:strVal val="-0.38*ppt_h"/>
                                          </p:val>
                                        </p:tav>
                                        <p:tav tm="60000">
                                          <p:val>
                                            <p:fltVal val="0"/>
                                          </p:val>
                                        </p:tav>
                                        <p:tav tm="65000">
                                          <p:val>
                                            <p:strVal val="0.38*ppt_h"/>
                                          </p:val>
                                        </p:tav>
                                        <p:tav tm="70000">
                                          <p:val>
                                            <p:strVal val="0.71*ppt_h"/>
                                          </p:val>
                                        </p:tav>
                                        <p:tav tm="75000">
                                          <p:val>
                                            <p:strVal val="0.92*ppt_h"/>
                                          </p:val>
                                        </p:tav>
                                        <p:tav tm="80000">
                                          <p:val>
                                            <p:strVal val="ppt_h"/>
                                          </p:val>
                                        </p:tav>
                                        <p:tav tm="85000">
                                          <p:val>
                                            <p:strVal val="0.92*ppt_h"/>
                                          </p:val>
                                        </p:tav>
                                        <p:tav tm="90000">
                                          <p:val>
                                            <p:strVal val="0.71*ppt_h"/>
                                          </p:val>
                                        </p:tav>
                                        <p:tav tm="95000">
                                          <p:val>
                                            <p:strVal val="0.38*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0" presetID="19" presetClass="entr" presetSubtype="5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2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 fmla="#ppt_h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9"/>
                  </p:tgtEl>
                </p:cond>
              </p:nextCondLst>
            </p:seq>
          </p:childTnLst>
        </p:cTn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57224" y="500042"/>
            <a:ext cx="7572428" cy="1500198"/>
          </a:xfrm>
        </p:spPr>
        <p:txBody>
          <a:bodyPr>
            <a:normAutofit/>
          </a:bodyPr>
          <a:lstStyle/>
          <a:p>
            <a:pPr algn="just"/>
            <a:r>
              <a:rPr lang="ru-RU" sz="2700" dirty="0" smtClean="0">
                <a:solidFill>
                  <a:schemeClr val="bg2">
                    <a:lumMod val="25000"/>
                  </a:schemeClr>
                </a:solidFill>
                <a:latin typeface="+mn-lt"/>
              </a:rPr>
              <a:t>Слово было заимствованно в немецком языке в середине в середине XIX века в значении общий, совместный.</a:t>
            </a:r>
            <a:endParaRPr lang="ru-RU" sz="2800" dirty="0">
              <a:solidFill>
                <a:schemeClr val="bg2">
                  <a:lumMod val="25000"/>
                </a:schemeClr>
              </a:solidFill>
              <a:latin typeface="+mn-lt"/>
            </a:endParaRPr>
          </a:p>
        </p:txBody>
      </p:sp>
      <p:sp>
        <p:nvSpPr>
          <p:cNvPr id="5" name="Управляющая кнопка: в начало 4">
            <a:hlinkClick r:id="" action="ppaction://hlinkshowjump?jump=previousslide" highlightClick="1"/>
          </p:cNvPr>
          <p:cNvSpPr/>
          <p:nvPr/>
        </p:nvSpPr>
        <p:spPr>
          <a:xfrm>
            <a:off x="8001024" y="6000768"/>
            <a:ext cx="785818" cy="500066"/>
          </a:xfrm>
          <a:prstGeom prst="actionButtonBeginning">
            <a:avLst/>
          </a:prstGeom>
          <a:solidFill>
            <a:schemeClr val="accent5"/>
          </a:solidFill>
          <a:ln>
            <a:solidFill>
              <a:schemeClr val="accent2">
                <a:lumMod val="75000"/>
              </a:schemeClr>
            </a:solidFill>
          </a:ln>
          <a:scene3d>
            <a:camera prst="orthographicFront"/>
            <a:lightRig rig="threePt" dir="t"/>
          </a:scene3d>
          <a:sp3d>
            <a:bevelT w="114300" prst="artDeco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7" name="Рисунок 6" descr="коллектив 2.jpg"/>
          <p:cNvPicPr>
            <a:picLocks noChangeAspect="1"/>
          </p:cNvPicPr>
          <p:nvPr/>
        </p:nvPicPr>
        <p:blipFill>
          <a:blip r:embed="rId2" cstate="email"/>
          <a:stretch>
            <a:fillRect/>
          </a:stretch>
        </p:blipFill>
        <p:spPr>
          <a:xfrm>
            <a:off x="2143108" y="2000240"/>
            <a:ext cx="5548328" cy="3717380"/>
          </a:xfrm>
          <a:prstGeom prst="rect">
            <a:avLst/>
          </a:prstGeom>
        </p:spPr>
      </p:pic>
    </p:spTree>
  </p:cSld>
  <p:clrMapOvr>
    <a:masterClrMapping/>
  </p:clrMapOvr>
  <p:transition advClick="0"/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кругленный прямоугольник 2"/>
          <p:cNvSpPr/>
          <p:nvPr/>
        </p:nvSpPr>
        <p:spPr>
          <a:xfrm>
            <a:off x="785786" y="642918"/>
            <a:ext cx="3528392" cy="720080"/>
          </a:xfrm>
          <a:prstGeom prst="roundRect">
            <a:avLst/>
          </a:prstGeom>
          <a:noFill/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 sz="3200" b="1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" name="Скругленный прямоугольник 3"/>
          <p:cNvSpPr/>
          <p:nvPr/>
        </p:nvSpPr>
        <p:spPr>
          <a:xfrm>
            <a:off x="785786" y="648618"/>
            <a:ext cx="3528392" cy="720080"/>
          </a:xfrm>
          <a:prstGeom prst="roundRect">
            <a:avLst/>
          </a:prstGeom>
          <a:solidFill>
            <a:srgbClr val="00B050"/>
          </a:solidFill>
          <a:ln>
            <a:solidFill>
              <a:srgbClr val="00B050"/>
            </a:solidFill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3200" b="1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К</a:t>
            </a:r>
            <a:r>
              <a:rPr lang="ru-RU" sz="3200" b="1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олл</a:t>
            </a:r>
            <a:r>
              <a:rPr lang="ru-RU" sz="3200" b="1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екц</a:t>
            </a:r>
            <a:r>
              <a:rPr lang="ru-RU" sz="3200" b="1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и</a:t>
            </a:r>
            <a:r>
              <a:rPr lang="ru-RU" sz="3200" b="1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я</a:t>
            </a:r>
            <a:endParaRPr lang="ru-RU" sz="3200" b="1" dirty="0">
              <a:solidFill>
                <a:schemeClr val="bg1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5" name="Скругленный прямоугольник 4"/>
          <p:cNvSpPr/>
          <p:nvPr/>
        </p:nvSpPr>
        <p:spPr>
          <a:xfrm>
            <a:off x="785786" y="642918"/>
            <a:ext cx="3528392" cy="720080"/>
          </a:xfrm>
          <a:prstGeom prst="roundRect">
            <a:avLst/>
          </a:prstGeom>
          <a:solidFill>
            <a:schemeClr val="accent2">
              <a:lumMod val="75000"/>
            </a:schemeClr>
          </a:solidFill>
          <a:ln>
            <a:solidFill>
              <a:schemeClr val="accent2">
                <a:lumMod val="75000"/>
              </a:schemeClr>
            </a:solidFill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3200" b="1" dirty="0" smtClean="0">
                <a:latin typeface="Arial" pitchFamily="34" charset="0"/>
                <a:cs typeface="Arial" pitchFamily="34" charset="0"/>
              </a:rPr>
              <a:t>К_ </a:t>
            </a:r>
            <a:r>
              <a:rPr lang="ru-RU" sz="3200" b="1" dirty="0" err="1" smtClean="0">
                <a:latin typeface="Arial" pitchFamily="34" charset="0"/>
                <a:cs typeface="Arial" pitchFamily="34" charset="0"/>
              </a:rPr>
              <a:t>___екц_я</a:t>
            </a:r>
            <a:endParaRPr lang="ru-RU" sz="3200" b="1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6" name="Скругленный прямоугольник 5"/>
          <p:cNvSpPr/>
          <p:nvPr/>
        </p:nvSpPr>
        <p:spPr>
          <a:xfrm>
            <a:off x="785786" y="642918"/>
            <a:ext cx="3528392" cy="720080"/>
          </a:xfrm>
          <a:prstGeom prst="roundRect">
            <a:avLst/>
          </a:prstGeom>
          <a:noFill/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 sz="3200" b="1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7" name="Скругленный прямоугольник 6"/>
          <p:cNvSpPr/>
          <p:nvPr/>
        </p:nvSpPr>
        <p:spPr>
          <a:xfrm>
            <a:off x="714348" y="1643050"/>
            <a:ext cx="3714776" cy="3357586"/>
          </a:xfrm>
          <a:prstGeom prst="roundRect">
            <a:avLst/>
          </a:prstGeom>
          <a:solidFill>
            <a:srgbClr val="00B050"/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r>
              <a:rPr lang="ru-RU" sz="2200" b="1" dirty="0" smtClean="0">
                <a:latin typeface="Arial" pitchFamily="34" charset="0"/>
                <a:cs typeface="Arial" pitchFamily="34" charset="0"/>
              </a:rPr>
              <a:t>Систематизированное собрание </a:t>
            </a:r>
          </a:p>
          <a:p>
            <a:pPr algn="ctr"/>
            <a:r>
              <a:rPr lang="ru-RU" sz="2200" b="1" dirty="0" smtClean="0">
                <a:latin typeface="Arial" pitchFamily="34" charset="0"/>
                <a:cs typeface="Arial" pitchFamily="34" charset="0"/>
              </a:rPr>
              <a:t>каких - </a:t>
            </a:r>
            <a:r>
              <a:rPr lang="ru-RU" sz="2200" b="1" dirty="0" err="1" smtClean="0">
                <a:latin typeface="Arial" pitchFamily="34" charset="0"/>
                <a:cs typeface="Arial" pitchFamily="34" charset="0"/>
              </a:rPr>
              <a:t>нибудь</a:t>
            </a:r>
            <a:r>
              <a:rPr lang="ru-RU" sz="2200" b="1" dirty="0" smtClean="0">
                <a:latin typeface="Arial" pitchFamily="34" charset="0"/>
                <a:cs typeface="Arial" pitchFamily="34" charset="0"/>
              </a:rPr>
              <a:t> предметов.</a:t>
            </a:r>
            <a:endParaRPr lang="ru-RU" sz="2200" dirty="0"/>
          </a:p>
        </p:txBody>
      </p:sp>
      <p:sp>
        <p:nvSpPr>
          <p:cNvPr id="8" name="Скругленный прямоугольник 7"/>
          <p:cNvSpPr/>
          <p:nvPr/>
        </p:nvSpPr>
        <p:spPr>
          <a:xfrm>
            <a:off x="714348" y="1643050"/>
            <a:ext cx="3714776" cy="3357586"/>
          </a:xfrm>
          <a:prstGeom prst="roundRect">
            <a:avLst/>
          </a:prstGeom>
          <a:solidFill>
            <a:schemeClr val="bg2">
              <a:lumMod val="50000"/>
            </a:schemeClr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3200" b="1" dirty="0" smtClean="0">
                <a:latin typeface="Arial" pitchFamily="34" charset="0"/>
                <a:cs typeface="Arial" pitchFamily="34" charset="0"/>
              </a:rPr>
              <a:t>Лексическое значение</a:t>
            </a:r>
            <a:endParaRPr lang="ru-RU" sz="3200" b="1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9" name="Скругленный прямоугольник 8"/>
          <p:cNvSpPr/>
          <p:nvPr/>
        </p:nvSpPr>
        <p:spPr>
          <a:xfrm>
            <a:off x="714348" y="1643050"/>
            <a:ext cx="3714776" cy="3357586"/>
          </a:xfrm>
          <a:prstGeom prst="roundRect">
            <a:avLst/>
          </a:prstGeom>
          <a:noFill/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 sz="3200" b="1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1" name="Стрелка вправо 10">
            <a:hlinkClick r:id="" action="ppaction://hlinkshowjump?jump=nextslide"/>
          </p:cNvPr>
          <p:cNvSpPr/>
          <p:nvPr/>
        </p:nvSpPr>
        <p:spPr>
          <a:xfrm>
            <a:off x="6000760" y="5286388"/>
            <a:ext cx="2643206" cy="1143008"/>
          </a:xfrm>
          <a:prstGeom prst="rightArrow">
            <a:avLst/>
          </a:prstGeom>
          <a:solidFill>
            <a:schemeClr val="accent2"/>
          </a:solidFill>
          <a:scene3d>
            <a:camera prst="orthographicFront"/>
            <a:lightRig rig="threePt" dir="t"/>
          </a:scene3d>
          <a:sp3d>
            <a:bevelT w="114300" prst="artDeco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000" b="1" dirty="0" smtClean="0"/>
              <a:t>Этимология</a:t>
            </a:r>
            <a:endParaRPr lang="ru-RU" sz="2000" b="1" dirty="0"/>
          </a:p>
        </p:txBody>
      </p:sp>
      <p:sp>
        <p:nvSpPr>
          <p:cNvPr id="13" name="Горизонтальный свиток 12">
            <a:hlinkClick r:id="rId2" action="ppaction://hlinksldjump"/>
          </p:cNvPr>
          <p:cNvSpPr/>
          <p:nvPr/>
        </p:nvSpPr>
        <p:spPr>
          <a:xfrm>
            <a:off x="2857488" y="5143512"/>
            <a:ext cx="2500330" cy="1357322"/>
          </a:xfrm>
          <a:prstGeom prst="horizontalScroll">
            <a:avLst/>
          </a:prstGeom>
          <a:effectLst>
            <a:glow rad="139700">
              <a:schemeClr val="accent2">
                <a:satMod val="175000"/>
                <a:alpha val="40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3200" b="1" dirty="0" smtClean="0"/>
              <a:t>Задания</a:t>
            </a:r>
            <a:endParaRPr lang="ru-RU" sz="3200" b="1" dirty="0"/>
          </a:p>
        </p:txBody>
      </p:sp>
      <p:sp>
        <p:nvSpPr>
          <p:cNvPr id="14" name="Управляющая кнопка: домой 13">
            <a:hlinkClick r:id="rId3" action="ppaction://hlinksldjump" highlightClick="1"/>
          </p:cNvPr>
          <p:cNvSpPr/>
          <p:nvPr/>
        </p:nvSpPr>
        <p:spPr>
          <a:xfrm>
            <a:off x="1428728" y="5786454"/>
            <a:ext cx="642942" cy="714380"/>
          </a:xfrm>
          <a:prstGeom prst="actionButtonHome">
            <a:avLst/>
          </a:prstGeom>
          <a:solidFill>
            <a:schemeClr val="accent5"/>
          </a:solidFill>
          <a:ln>
            <a:solidFill>
              <a:schemeClr val="accent2">
                <a:lumMod val="75000"/>
              </a:schemeClr>
            </a:solidFill>
          </a:ln>
          <a:scene3d>
            <a:camera prst="orthographicFront"/>
            <a:lightRig rig="threePt" dir="t"/>
          </a:scene3d>
          <a:sp3d>
            <a:bevelT w="114300" prst="artDeco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16" name="Рисунок 15" descr="коллекция.jpg"/>
          <p:cNvPicPr>
            <a:picLocks noChangeAspect="1"/>
          </p:cNvPicPr>
          <p:nvPr/>
        </p:nvPicPr>
        <p:blipFill>
          <a:blip r:embed="rId4" cstate="email">
            <a:clrChange>
              <a:clrFrom>
                <a:srgbClr val="FEFEFE"/>
              </a:clrFrom>
              <a:clrTo>
                <a:srgbClr val="FEFEFE">
                  <a:alpha val="0"/>
                </a:srgbClr>
              </a:clrTo>
            </a:clrChange>
          </a:blip>
          <a:srcRect/>
          <a:stretch>
            <a:fillRect/>
          </a:stretch>
        </p:blipFill>
        <p:spPr>
          <a:xfrm>
            <a:off x="4649757" y="785794"/>
            <a:ext cx="3994209" cy="4071966"/>
          </a:xfrm>
          <a:prstGeom prst="rect">
            <a:avLst/>
          </a:prstGeom>
        </p:spPr>
      </p:pic>
    </p:spTree>
  </p:cSld>
  <p:clrMapOvr>
    <a:masterClrMapping/>
  </p:clrMapOvr>
  <p:transition advClick="0"/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9" presetClass="exit" presetSubtype="5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6" dur="500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strVal val="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5000">
                                          <p:val>
                                            <p:strVal val="0.92*ppt_h"/>
                                          </p:val>
                                        </p:tav>
                                        <p:tav tm="10000">
                                          <p:val>
                                            <p:strVal val="0.71*ppt_h"/>
                                          </p:val>
                                        </p:tav>
                                        <p:tav tm="15000">
                                          <p:val>
                                            <p:strVal val="0.38*ppt_h"/>
                                          </p:val>
                                        </p:tav>
                                        <p:tav tm="20000">
                                          <p:val>
                                            <p:fltVal val="0"/>
                                          </p:val>
                                        </p:tav>
                                        <p:tav tm="25000">
                                          <p:val>
                                            <p:strVal val="-0.38*ppt_h"/>
                                          </p:val>
                                        </p:tav>
                                        <p:tav tm="30000">
                                          <p:val>
                                            <p:strVal val="-0.71*ppt_h"/>
                                          </p:val>
                                        </p:tav>
                                        <p:tav tm="35000">
                                          <p:val>
                                            <p:strVal val="-0.92*ppt_h"/>
                                          </p:val>
                                        </p:tav>
                                        <p:tav tm="40000">
                                          <p:val>
                                            <p:strVal val="-ppt_h"/>
                                          </p:val>
                                        </p:tav>
                                        <p:tav tm="45000">
                                          <p:val>
                                            <p:strVal val="-0.92*ppt_h"/>
                                          </p:val>
                                        </p:tav>
                                        <p:tav tm="50000">
                                          <p:val>
                                            <p:strVal val="-0.71*ppt_h"/>
                                          </p:val>
                                        </p:tav>
                                        <p:tav tm="55000">
                                          <p:val>
                                            <p:strVal val="-0.38*ppt_h"/>
                                          </p:val>
                                        </p:tav>
                                        <p:tav tm="60000">
                                          <p:val>
                                            <p:fltVal val="0"/>
                                          </p:val>
                                        </p:tav>
                                        <p:tav tm="65000">
                                          <p:val>
                                            <p:strVal val="0.38*ppt_h"/>
                                          </p:val>
                                        </p:tav>
                                        <p:tav tm="70000">
                                          <p:val>
                                            <p:strVal val="0.71*ppt_h"/>
                                          </p:val>
                                        </p:tav>
                                        <p:tav tm="75000">
                                          <p:val>
                                            <p:strVal val="0.92*ppt_h"/>
                                          </p:val>
                                        </p:tav>
                                        <p:tav tm="80000">
                                          <p:val>
                                            <p:strVal val="ppt_h"/>
                                          </p:val>
                                        </p:tav>
                                        <p:tav tm="85000">
                                          <p:val>
                                            <p:strVal val="0.92*ppt_h"/>
                                          </p:val>
                                        </p:tav>
                                        <p:tav tm="90000">
                                          <p:val>
                                            <p:strVal val="0.71*ppt_h"/>
                                          </p:val>
                                        </p:tav>
                                        <p:tav tm="95000">
                                          <p:val>
                                            <p:strVal val="0.38*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9" presetClass="entr" presetSubtype="5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 fmla="#ppt_h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9" presetClass="exit" presetSubtype="5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16" dur="500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strVal val="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500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5000">
                                          <p:val>
                                            <p:strVal val="0.92*ppt_h"/>
                                          </p:val>
                                        </p:tav>
                                        <p:tav tm="10000">
                                          <p:val>
                                            <p:strVal val="0.71*ppt_h"/>
                                          </p:val>
                                        </p:tav>
                                        <p:tav tm="15000">
                                          <p:val>
                                            <p:strVal val="0.38*ppt_h"/>
                                          </p:val>
                                        </p:tav>
                                        <p:tav tm="20000">
                                          <p:val>
                                            <p:fltVal val="0"/>
                                          </p:val>
                                        </p:tav>
                                        <p:tav tm="25000">
                                          <p:val>
                                            <p:strVal val="-0.38*ppt_h"/>
                                          </p:val>
                                        </p:tav>
                                        <p:tav tm="30000">
                                          <p:val>
                                            <p:strVal val="-0.71*ppt_h"/>
                                          </p:val>
                                        </p:tav>
                                        <p:tav tm="35000">
                                          <p:val>
                                            <p:strVal val="-0.92*ppt_h"/>
                                          </p:val>
                                        </p:tav>
                                        <p:tav tm="40000">
                                          <p:val>
                                            <p:strVal val="-ppt_h"/>
                                          </p:val>
                                        </p:tav>
                                        <p:tav tm="45000">
                                          <p:val>
                                            <p:strVal val="-0.92*ppt_h"/>
                                          </p:val>
                                        </p:tav>
                                        <p:tav tm="50000">
                                          <p:val>
                                            <p:strVal val="-0.71*ppt_h"/>
                                          </p:val>
                                        </p:tav>
                                        <p:tav tm="55000">
                                          <p:val>
                                            <p:strVal val="-0.38*ppt_h"/>
                                          </p:val>
                                        </p:tav>
                                        <p:tav tm="60000">
                                          <p:val>
                                            <p:fltVal val="0"/>
                                          </p:val>
                                        </p:tav>
                                        <p:tav tm="65000">
                                          <p:val>
                                            <p:strVal val="0.38*ppt_h"/>
                                          </p:val>
                                        </p:tav>
                                        <p:tav tm="70000">
                                          <p:val>
                                            <p:strVal val="0.71*ppt_h"/>
                                          </p:val>
                                        </p:tav>
                                        <p:tav tm="75000">
                                          <p:val>
                                            <p:strVal val="0.92*ppt_h"/>
                                          </p:val>
                                        </p:tav>
                                        <p:tav tm="80000">
                                          <p:val>
                                            <p:strVal val="ppt_h"/>
                                          </p:val>
                                        </p:tav>
                                        <p:tav tm="85000">
                                          <p:val>
                                            <p:strVal val="0.92*ppt_h"/>
                                          </p:val>
                                        </p:tav>
                                        <p:tav tm="90000">
                                          <p:val>
                                            <p:strVal val="0.71*ppt_h"/>
                                          </p:val>
                                        </p:tav>
                                        <p:tav tm="95000">
                                          <p:val>
                                            <p:strVal val="0.38*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9" presetClass="entr" presetSubtype="5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 fmla="#ppt_h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"/>
                  </p:tgtEl>
                </p:cond>
              </p:nextCondLst>
            </p:seq>
            <p:seq concurrent="1" nextAc="seek">
              <p:cTn id="23" restart="whenNotActive" fill="hold" evtFilter="cancelBubble" nodeType="interactiveSeq">
                <p:stCondLst>
                  <p:cond evt="onClick" delay="0">
                    <p:tgtEl>
                      <p:spTgt spid="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4" fill="hold">
                      <p:stCondLst>
                        <p:cond delay="0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19" presetClass="exit" presetSubtype="5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27" dur="500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strVal val="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500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5000">
                                          <p:val>
                                            <p:strVal val="0.92*ppt_h"/>
                                          </p:val>
                                        </p:tav>
                                        <p:tav tm="10000">
                                          <p:val>
                                            <p:strVal val="0.71*ppt_h"/>
                                          </p:val>
                                        </p:tav>
                                        <p:tav tm="15000">
                                          <p:val>
                                            <p:strVal val="0.38*ppt_h"/>
                                          </p:val>
                                        </p:tav>
                                        <p:tav tm="20000">
                                          <p:val>
                                            <p:fltVal val="0"/>
                                          </p:val>
                                        </p:tav>
                                        <p:tav tm="25000">
                                          <p:val>
                                            <p:strVal val="-0.38*ppt_h"/>
                                          </p:val>
                                        </p:tav>
                                        <p:tav tm="30000">
                                          <p:val>
                                            <p:strVal val="-0.71*ppt_h"/>
                                          </p:val>
                                        </p:tav>
                                        <p:tav tm="35000">
                                          <p:val>
                                            <p:strVal val="-0.92*ppt_h"/>
                                          </p:val>
                                        </p:tav>
                                        <p:tav tm="40000">
                                          <p:val>
                                            <p:strVal val="-ppt_h"/>
                                          </p:val>
                                        </p:tav>
                                        <p:tav tm="45000">
                                          <p:val>
                                            <p:strVal val="-0.92*ppt_h"/>
                                          </p:val>
                                        </p:tav>
                                        <p:tav tm="50000">
                                          <p:val>
                                            <p:strVal val="-0.71*ppt_h"/>
                                          </p:val>
                                        </p:tav>
                                        <p:tav tm="55000">
                                          <p:val>
                                            <p:strVal val="-0.38*ppt_h"/>
                                          </p:val>
                                        </p:tav>
                                        <p:tav tm="60000">
                                          <p:val>
                                            <p:fltVal val="0"/>
                                          </p:val>
                                        </p:tav>
                                        <p:tav tm="65000">
                                          <p:val>
                                            <p:strVal val="0.38*ppt_h"/>
                                          </p:val>
                                        </p:tav>
                                        <p:tav tm="70000">
                                          <p:val>
                                            <p:strVal val="0.71*ppt_h"/>
                                          </p:val>
                                        </p:tav>
                                        <p:tav tm="75000">
                                          <p:val>
                                            <p:strVal val="0.92*ppt_h"/>
                                          </p:val>
                                        </p:tav>
                                        <p:tav tm="80000">
                                          <p:val>
                                            <p:strVal val="ppt_h"/>
                                          </p:val>
                                        </p:tav>
                                        <p:tav tm="85000">
                                          <p:val>
                                            <p:strVal val="0.92*ppt_h"/>
                                          </p:val>
                                        </p:tav>
                                        <p:tav tm="90000">
                                          <p:val>
                                            <p:strVal val="0.71*ppt_h"/>
                                          </p:val>
                                        </p:tav>
                                        <p:tav tm="95000">
                                          <p:val>
                                            <p:strVal val="0.38*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0" presetID="19" presetClass="entr" presetSubtype="5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 fmla="#ppt_h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19" presetClass="exit" presetSubtype="5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37" dur="500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strVal val="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500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5000">
                                          <p:val>
                                            <p:strVal val="0.92*ppt_h"/>
                                          </p:val>
                                        </p:tav>
                                        <p:tav tm="10000">
                                          <p:val>
                                            <p:strVal val="0.71*ppt_h"/>
                                          </p:val>
                                        </p:tav>
                                        <p:tav tm="15000">
                                          <p:val>
                                            <p:strVal val="0.38*ppt_h"/>
                                          </p:val>
                                        </p:tav>
                                        <p:tav tm="20000">
                                          <p:val>
                                            <p:fltVal val="0"/>
                                          </p:val>
                                        </p:tav>
                                        <p:tav tm="25000">
                                          <p:val>
                                            <p:strVal val="-0.38*ppt_h"/>
                                          </p:val>
                                        </p:tav>
                                        <p:tav tm="30000">
                                          <p:val>
                                            <p:strVal val="-0.71*ppt_h"/>
                                          </p:val>
                                        </p:tav>
                                        <p:tav tm="35000">
                                          <p:val>
                                            <p:strVal val="-0.92*ppt_h"/>
                                          </p:val>
                                        </p:tav>
                                        <p:tav tm="40000">
                                          <p:val>
                                            <p:strVal val="-ppt_h"/>
                                          </p:val>
                                        </p:tav>
                                        <p:tav tm="45000">
                                          <p:val>
                                            <p:strVal val="-0.92*ppt_h"/>
                                          </p:val>
                                        </p:tav>
                                        <p:tav tm="50000">
                                          <p:val>
                                            <p:strVal val="-0.71*ppt_h"/>
                                          </p:val>
                                        </p:tav>
                                        <p:tav tm="55000">
                                          <p:val>
                                            <p:strVal val="-0.38*ppt_h"/>
                                          </p:val>
                                        </p:tav>
                                        <p:tav tm="60000">
                                          <p:val>
                                            <p:fltVal val="0"/>
                                          </p:val>
                                        </p:tav>
                                        <p:tav tm="65000">
                                          <p:val>
                                            <p:strVal val="0.38*ppt_h"/>
                                          </p:val>
                                        </p:tav>
                                        <p:tav tm="70000">
                                          <p:val>
                                            <p:strVal val="0.71*ppt_h"/>
                                          </p:val>
                                        </p:tav>
                                        <p:tav tm="75000">
                                          <p:val>
                                            <p:strVal val="0.92*ppt_h"/>
                                          </p:val>
                                        </p:tav>
                                        <p:tav tm="80000">
                                          <p:val>
                                            <p:strVal val="ppt_h"/>
                                          </p:val>
                                        </p:tav>
                                        <p:tav tm="85000">
                                          <p:val>
                                            <p:strVal val="0.92*ppt_h"/>
                                          </p:val>
                                        </p:tav>
                                        <p:tav tm="90000">
                                          <p:val>
                                            <p:strVal val="0.71*ppt_h"/>
                                          </p:val>
                                        </p:tav>
                                        <p:tav tm="95000">
                                          <p:val>
                                            <p:strVal val="0.38*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0" presetID="19" presetClass="entr" presetSubtype="5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2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 fmla="#ppt_h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9"/>
                  </p:tgtEl>
                </p:cond>
              </p:nextCondLst>
            </p:seq>
          </p:childTnLst>
        </p:cTn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57224" y="500042"/>
            <a:ext cx="7572428" cy="1500198"/>
          </a:xfrm>
        </p:spPr>
        <p:txBody>
          <a:bodyPr>
            <a:noAutofit/>
          </a:bodyPr>
          <a:lstStyle/>
          <a:p>
            <a:pPr algn="just"/>
            <a:r>
              <a:rPr lang="ru-RU" sz="2800" dirty="0" smtClean="0">
                <a:solidFill>
                  <a:schemeClr val="bg2">
                    <a:lumMod val="25000"/>
                  </a:schemeClr>
                </a:solidFill>
                <a:latin typeface="+mn-lt"/>
              </a:rPr>
              <a:t>Слово образовано от латинского КОЛЛИГО – «соединяю, связываю». КОЛЛЕКЦИЯ – КОЛЛИГО = «соединяю, связываю».</a:t>
            </a:r>
            <a:endParaRPr lang="ru-RU" sz="2800" dirty="0">
              <a:solidFill>
                <a:schemeClr val="bg2">
                  <a:lumMod val="25000"/>
                </a:schemeClr>
              </a:solidFill>
              <a:latin typeface="+mn-lt"/>
            </a:endParaRPr>
          </a:p>
        </p:txBody>
      </p:sp>
      <p:sp>
        <p:nvSpPr>
          <p:cNvPr id="5" name="Управляющая кнопка: в начало 4">
            <a:hlinkClick r:id="" action="ppaction://hlinkshowjump?jump=previousslide" highlightClick="1"/>
          </p:cNvPr>
          <p:cNvSpPr/>
          <p:nvPr/>
        </p:nvSpPr>
        <p:spPr>
          <a:xfrm>
            <a:off x="8001024" y="6000768"/>
            <a:ext cx="785818" cy="500066"/>
          </a:xfrm>
          <a:prstGeom prst="actionButtonBeginning">
            <a:avLst/>
          </a:prstGeom>
          <a:solidFill>
            <a:schemeClr val="accent5"/>
          </a:solidFill>
          <a:ln>
            <a:solidFill>
              <a:schemeClr val="accent2">
                <a:lumMod val="75000"/>
              </a:schemeClr>
            </a:solidFill>
          </a:ln>
          <a:scene3d>
            <a:camera prst="orthographicFront"/>
            <a:lightRig rig="threePt" dir="t"/>
          </a:scene3d>
          <a:sp3d>
            <a:bevelT w="114300" prst="artDeco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6" name="Рисунок 5" descr="коллекция 2.JPG"/>
          <p:cNvPicPr>
            <a:picLocks noChangeAspect="1"/>
          </p:cNvPicPr>
          <p:nvPr/>
        </p:nvPicPr>
        <p:blipFill>
          <a:blip r:embed="rId2" cstate="email"/>
          <a:srcRect/>
          <a:stretch>
            <a:fillRect/>
          </a:stretch>
        </p:blipFill>
        <p:spPr>
          <a:xfrm>
            <a:off x="2214546" y="2055192"/>
            <a:ext cx="5500726" cy="4231328"/>
          </a:xfrm>
          <a:prstGeom prst="rect">
            <a:avLst/>
          </a:prstGeom>
        </p:spPr>
      </p:pic>
    </p:spTree>
  </p:cSld>
  <p:clrMapOvr>
    <a:masterClrMapping/>
  </p:clrMapOvr>
  <p:transition advClick="0"/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кругленный прямоугольник 2"/>
          <p:cNvSpPr/>
          <p:nvPr/>
        </p:nvSpPr>
        <p:spPr>
          <a:xfrm>
            <a:off x="785786" y="642918"/>
            <a:ext cx="3528392" cy="720080"/>
          </a:xfrm>
          <a:prstGeom prst="roundRect">
            <a:avLst/>
          </a:prstGeom>
          <a:noFill/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 sz="3200" b="1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" name="Скругленный прямоугольник 3"/>
          <p:cNvSpPr/>
          <p:nvPr/>
        </p:nvSpPr>
        <p:spPr>
          <a:xfrm>
            <a:off x="785786" y="648618"/>
            <a:ext cx="3528392" cy="720080"/>
          </a:xfrm>
          <a:prstGeom prst="roundRect">
            <a:avLst/>
          </a:prstGeom>
          <a:solidFill>
            <a:srgbClr val="00B050"/>
          </a:solidFill>
          <a:ln>
            <a:solidFill>
              <a:srgbClr val="00B050"/>
            </a:solidFill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3200" b="1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Комн</a:t>
            </a:r>
            <a:r>
              <a:rPr lang="ru-RU" sz="3200" b="1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а</a:t>
            </a:r>
            <a:r>
              <a:rPr lang="ru-RU" sz="3200" b="1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та</a:t>
            </a:r>
            <a:endParaRPr lang="ru-RU" sz="3200" b="1" dirty="0">
              <a:solidFill>
                <a:schemeClr val="bg1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5" name="Скругленный прямоугольник 4"/>
          <p:cNvSpPr/>
          <p:nvPr/>
        </p:nvSpPr>
        <p:spPr>
          <a:xfrm>
            <a:off x="785786" y="642918"/>
            <a:ext cx="3528392" cy="720080"/>
          </a:xfrm>
          <a:prstGeom prst="roundRect">
            <a:avLst/>
          </a:prstGeom>
          <a:solidFill>
            <a:schemeClr val="accent2">
              <a:lumMod val="75000"/>
            </a:schemeClr>
          </a:solidFill>
          <a:ln>
            <a:solidFill>
              <a:schemeClr val="accent2">
                <a:lumMod val="75000"/>
              </a:schemeClr>
            </a:solidFill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3200" b="1" dirty="0" err="1" smtClean="0">
                <a:latin typeface="Arial" pitchFamily="34" charset="0"/>
                <a:cs typeface="Arial" pitchFamily="34" charset="0"/>
              </a:rPr>
              <a:t>Комн_та</a:t>
            </a:r>
            <a:endParaRPr lang="ru-RU" sz="3200" b="1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6" name="Скругленный прямоугольник 5"/>
          <p:cNvSpPr/>
          <p:nvPr/>
        </p:nvSpPr>
        <p:spPr>
          <a:xfrm>
            <a:off x="785786" y="642918"/>
            <a:ext cx="3528392" cy="720080"/>
          </a:xfrm>
          <a:prstGeom prst="roundRect">
            <a:avLst/>
          </a:prstGeom>
          <a:noFill/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 sz="3200" b="1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7" name="Скругленный прямоугольник 6"/>
          <p:cNvSpPr/>
          <p:nvPr/>
        </p:nvSpPr>
        <p:spPr>
          <a:xfrm>
            <a:off x="714348" y="1643050"/>
            <a:ext cx="3714776" cy="3357586"/>
          </a:xfrm>
          <a:prstGeom prst="roundRect">
            <a:avLst/>
          </a:prstGeom>
          <a:solidFill>
            <a:srgbClr val="00B050"/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r>
              <a:rPr lang="ru-RU" sz="2200" b="1" dirty="0" smtClean="0">
                <a:latin typeface="Arial" pitchFamily="34" charset="0"/>
                <a:cs typeface="Arial" pitchFamily="34" charset="0"/>
              </a:rPr>
              <a:t>Отдельное помещение в квартире, доме, отгороженное стенами, перегородками.</a:t>
            </a:r>
            <a:endParaRPr lang="ru-RU" sz="2200" dirty="0"/>
          </a:p>
        </p:txBody>
      </p:sp>
      <p:sp>
        <p:nvSpPr>
          <p:cNvPr id="8" name="Скругленный прямоугольник 7"/>
          <p:cNvSpPr/>
          <p:nvPr/>
        </p:nvSpPr>
        <p:spPr>
          <a:xfrm>
            <a:off x="714348" y="1643050"/>
            <a:ext cx="3714776" cy="3357586"/>
          </a:xfrm>
          <a:prstGeom prst="roundRect">
            <a:avLst/>
          </a:prstGeom>
          <a:solidFill>
            <a:schemeClr val="bg2">
              <a:lumMod val="50000"/>
            </a:schemeClr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3200" b="1" dirty="0" smtClean="0">
                <a:latin typeface="Arial" pitchFamily="34" charset="0"/>
                <a:cs typeface="Arial" pitchFamily="34" charset="0"/>
              </a:rPr>
              <a:t>Лексическое значение</a:t>
            </a:r>
            <a:endParaRPr lang="ru-RU" sz="3200" b="1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9" name="Скругленный прямоугольник 8"/>
          <p:cNvSpPr/>
          <p:nvPr/>
        </p:nvSpPr>
        <p:spPr>
          <a:xfrm>
            <a:off x="714348" y="1643050"/>
            <a:ext cx="3714776" cy="3357586"/>
          </a:xfrm>
          <a:prstGeom prst="roundRect">
            <a:avLst/>
          </a:prstGeom>
          <a:noFill/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 sz="3200" b="1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1" name="Стрелка вправо 10">
            <a:hlinkClick r:id="" action="ppaction://hlinkshowjump?jump=nextslide"/>
          </p:cNvPr>
          <p:cNvSpPr/>
          <p:nvPr/>
        </p:nvSpPr>
        <p:spPr>
          <a:xfrm>
            <a:off x="6000760" y="5286388"/>
            <a:ext cx="2643206" cy="1143008"/>
          </a:xfrm>
          <a:prstGeom prst="rightArrow">
            <a:avLst/>
          </a:prstGeom>
          <a:solidFill>
            <a:schemeClr val="accent2"/>
          </a:solidFill>
          <a:scene3d>
            <a:camera prst="orthographicFront"/>
            <a:lightRig rig="threePt" dir="t"/>
          </a:scene3d>
          <a:sp3d>
            <a:bevelT w="114300" prst="artDeco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000" b="1" dirty="0" smtClean="0"/>
              <a:t>Этимология</a:t>
            </a:r>
            <a:endParaRPr lang="ru-RU" sz="2000" b="1" dirty="0"/>
          </a:p>
        </p:txBody>
      </p:sp>
      <p:sp>
        <p:nvSpPr>
          <p:cNvPr id="13" name="Горизонтальный свиток 12">
            <a:hlinkClick r:id="rId2" action="ppaction://hlinksldjump"/>
          </p:cNvPr>
          <p:cNvSpPr/>
          <p:nvPr/>
        </p:nvSpPr>
        <p:spPr>
          <a:xfrm>
            <a:off x="2857488" y="5143512"/>
            <a:ext cx="2500330" cy="1357322"/>
          </a:xfrm>
          <a:prstGeom prst="horizontalScroll">
            <a:avLst/>
          </a:prstGeom>
          <a:effectLst>
            <a:glow rad="139700">
              <a:schemeClr val="accent2">
                <a:satMod val="175000"/>
                <a:alpha val="40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3200" b="1" dirty="0" smtClean="0"/>
              <a:t>Задания</a:t>
            </a:r>
            <a:endParaRPr lang="ru-RU" sz="3200" b="1" dirty="0"/>
          </a:p>
        </p:txBody>
      </p:sp>
      <p:sp>
        <p:nvSpPr>
          <p:cNvPr id="14" name="Управляющая кнопка: домой 13">
            <a:hlinkClick r:id="rId3" action="ppaction://hlinksldjump" highlightClick="1"/>
          </p:cNvPr>
          <p:cNvSpPr/>
          <p:nvPr/>
        </p:nvSpPr>
        <p:spPr>
          <a:xfrm>
            <a:off x="1428728" y="5786454"/>
            <a:ext cx="642942" cy="714380"/>
          </a:xfrm>
          <a:prstGeom prst="actionButtonHome">
            <a:avLst/>
          </a:prstGeom>
          <a:solidFill>
            <a:schemeClr val="accent5"/>
          </a:solidFill>
          <a:ln>
            <a:solidFill>
              <a:schemeClr val="accent2">
                <a:lumMod val="75000"/>
              </a:schemeClr>
            </a:solidFill>
          </a:ln>
          <a:scene3d>
            <a:camera prst="orthographicFront"/>
            <a:lightRig rig="threePt" dir="t"/>
          </a:scene3d>
          <a:sp3d>
            <a:bevelT w="114300" prst="artDeco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15" name="Рисунок 14" descr="комната.jpg"/>
          <p:cNvPicPr>
            <a:picLocks noChangeAspect="1"/>
          </p:cNvPicPr>
          <p:nvPr/>
        </p:nvPicPr>
        <p:blipFill>
          <a:blip r:embed="rId4" cstate="email"/>
          <a:stretch>
            <a:fillRect/>
          </a:stretch>
        </p:blipFill>
        <p:spPr>
          <a:xfrm>
            <a:off x="4572000" y="1357298"/>
            <a:ext cx="4053829" cy="3214686"/>
          </a:xfrm>
          <a:prstGeom prst="rect">
            <a:avLst/>
          </a:prstGeom>
        </p:spPr>
      </p:pic>
    </p:spTree>
  </p:cSld>
  <p:clrMapOvr>
    <a:masterClrMapping/>
  </p:clrMapOvr>
  <p:transition advClick="0"/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9" presetClass="exit" presetSubtype="5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6" dur="500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strVal val="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5000">
                                          <p:val>
                                            <p:strVal val="0.92*ppt_h"/>
                                          </p:val>
                                        </p:tav>
                                        <p:tav tm="10000">
                                          <p:val>
                                            <p:strVal val="0.71*ppt_h"/>
                                          </p:val>
                                        </p:tav>
                                        <p:tav tm="15000">
                                          <p:val>
                                            <p:strVal val="0.38*ppt_h"/>
                                          </p:val>
                                        </p:tav>
                                        <p:tav tm="20000">
                                          <p:val>
                                            <p:fltVal val="0"/>
                                          </p:val>
                                        </p:tav>
                                        <p:tav tm="25000">
                                          <p:val>
                                            <p:strVal val="-0.38*ppt_h"/>
                                          </p:val>
                                        </p:tav>
                                        <p:tav tm="30000">
                                          <p:val>
                                            <p:strVal val="-0.71*ppt_h"/>
                                          </p:val>
                                        </p:tav>
                                        <p:tav tm="35000">
                                          <p:val>
                                            <p:strVal val="-0.92*ppt_h"/>
                                          </p:val>
                                        </p:tav>
                                        <p:tav tm="40000">
                                          <p:val>
                                            <p:strVal val="-ppt_h"/>
                                          </p:val>
                                        </p:tav>
                                        <p:tav tm="45000">
                                          <p:val>
                                            <p:strVal val="-0.92*ppt_h"/>
                                          </p:val>
                                        </p:tav>
                                        <p:tav tm="50000">
                                          <p:val>
                                            <p:strVal val="-0.71*ppt_h"/>
                                          </p:val>
                                        </p:tav>
                                        <p:tav tm="55000">
                                          <p:val>
                                            <p:strVal val="-0.38*ppt_h"/>
                                          </p:val>
                                        </p:tav>
                                        <p:tav tm="60000">
                                          <p:val>
                                            <p:fltVal val="0"/>
                                          </p:val>
                                        </p:tav>
                                        <p:tav tm="65000">
                                          <p:val>
                                            <p:strVal val="0.38*ppt_h"/>
                                          </p:val>
                                        </p:tav>
                                        <p:tav tm="70000">
                                          <p:val>
                                            <p:strVal val="0.71*ppt_h"/>
                                          </p:val>
                                        </p:tav>
                                        <p:tav tm="75000">
                                          <p:val>
                                            <p:strVal val="0.92*ppt_h"/>
                                          </p:val>
                                        </p:tav>
                                        <p:tav tm="80000">
                                          <p:val>
                                            <p:strVal val="ppt_h"/>
                                          </p:val>
                                        </p:tav>
                                        <p:tav tm="85000">
                                          <p:val>
                                            <p:strVal val="0.92*ppt_h"/>
                                          </p:val>
                                        </p:tav>
                                        <p:tav tm="90000">
                                          <p:val>
                                            <p:strVal val="0.71*ppt_h"/>
                                          </p:val>
                                        </p:tav>
                                        <p:tav tm="95000">
                                          <p:val>
                                            <p:strVal val="0.38*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9" presetClass="entr" presetSubtype="5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 fmla="#ppt_h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9" presetClass="exit" presetSubtype="5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16" dur="500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strVal val="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500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5000">
                                          <p:val>
                                            <p:strVal val="0.92*ppt_h"/>
                                          </p:val>
                                        </p:tav>
                                        <p:tav tm="10000">
                                          <p:val>
                                            <p:strVal val="0.71*ppt_h"/>
                                          </p:val>
                                        </p:tav>
                                        <p:tav tm="15000">
                                          <p:val>
                                            <p:strVal val="0.38*ppt_h"/>
                                          </p:val>
                                        </p:tav>
                                        <p:tav tm="20000">
                                          <p:val>
                                            <p:fltVal val="0"/>
                                          </p:val>
                                        </p:tav>
                                        <p:tav tm="25000">
                                          <p:val>
                                            <p:strVal val="-0.38*ppt_h"/>
                                          </p:val>
                                        </p:tav>
                                        <p:tav tm="30000">
                                          <p:val>
                                            <p:strVal val="-0.71*ppt_h"/>
                                          </p:val>
                                        </p:tav>
                                        <p:tav tm="35000">
                                          <p:val>
                                            <p:strVal val="-0.92*ppt_h"/>
                                          </p:val>
                                        </p:tav>
                                        <p:tav tm="40000">
                                          <p:val>
                                            <p:strVal val="-ppt_h"/>
                                          </p:val>
                                        </p:tav>
                                        <p:tav tm="45000">
                                          <p:val>
                                            <p:strVal val="-0.92*ppt_h"/>
                                          </p:val>
                                        </p:tav>
                                        <p:tav tm="50000">
                                          <p:val>
                                            <p:strVal val="-0.71*ppt_h"/>
                                          </p:val>
                                        </p:tav>
                                        <p:tav tm="55000">
                                          <p:val>
                                            <p:strVal val="-0.38*ppt_h"/>
                                          </p:val>
                                        </p:tav>
                                        <p:tav tm="60000">
                                          <p:val>
                                            <p:fltVal val="0"/>
                                          </p:val>
                                        </p:tav>
                                        <p:tav tm="65000">
                                          <p:val>
                                            <p:strVal val="0.38*ppt_h"/>
                                          </p:val>
                                        </p:tav>
                                        <p:tav tm="70000">
                                          <p:val>
                                            <p:strVal val="0.71*ppt_h"/>
                                          </p:val>
                                        </p:tav>
                                        <p:tav tm="75000">
                                          <p:val>
                                            <p:strVal val="0.92*ppt_h"/>
                                          </p:val>
                                        </p:tav>
                                        <p:tav tm="80000">
                                          <p:val>
                                            <p:strVal val="ppt_h"/>
                                          </p:val>
                                        </p:tav>
                                        <p:tav tm="85000">
                                          <p:val>
                                            <p:strVal val="0.92*ppt_h"/>
                                          </p:val>
                                        </p:tav>
                                        <p:tav tm="90000">
                                          <p:val>
                                            <p:strVal val="0.71*ppt_h"/>
                                          </p:val>
                                        </p:tav>
                                        <p:tav tm="95000">
                                          <p:val>
                                            <p:strVal val="0.38*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9" presetClass="entr" presetSubtype="5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 fmla="#ppt_h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"/>
                  </p:tgtEl>
                </p:cond>
              </p:nextCondLst>
            </p:seq>
            <p:seq concurrent="1" nextAc="seek">
              <p:cTn id="23" restart="whenNotActive" fill="hold" evtFilter="cancelBubble" nodeType="interactiveSeq">
                <p:stCondLst>
                  <p:cond evt="onClick" delay="0">
                    <p:tgtEl>
                      <p:spTgt spid="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4" fill="hold">
                      <p:stCondLst>
                        <p:cond delay="0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19" presetClass="exit" presetSubtype="5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27" dur="500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strVal val="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500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5000">
                                          <p:val>
                                            <p:strVal val="0.92*ppt_h"/>
                                          </p:val>
                                        </p:tav>
                                        <p:tav tm="10000">
                                          <p:val>
                                            <p:strVal val="0.71*ppt_h"/>
                                          </p:val>
                                        </p:tav>
                                        <p:tav tm="15000">
                                          <p:val>
                                            <p:strVal val="0.38*ppt_h"/>
                                          </p:val>
                                        </p:tav>
                                        <p:tav tm="20000">
                                          <p:val>
                                            <p:fltVal val="0"/>
                                          </p:val>
                                        </p:tav>
                                        <p:tav tm="25000">
                                          <p:val>
                                            <p:strVal val="-0.38*ppt_h"/>
                                          </p:val>
                                        </p:tav>
                                        <p:tav tm="30000">
                                          <p:val>
                                            <p:strVal val="-0.71*ppt_h"/>
                                          </p:val>
                                        </p:tav>
                                        <p:tav tm="35000">
                                          <p:val>
                                            <p:strVal val="-0.92*ppt_h"/>
                                          </p:val>
                                        </p:tav>
                                        <p:tav tm="40000">
                                          <p:val>
                                            <p:strVal val="-ppt_h"/>
                                          </p:val>
                                        </p:tav>
                                        <p:tav tm="45000">
                                          <p:val>
                                            <p:strVal val="-0.92*ppt_h"/>
                                          </p:val>
                                        </p:tav>
                                        <p:tav tm="50000">
                                          <p:val>
                                            <p:strVal val="-0.71*ppt_h"/>
                                          </p:val>
                                        </p:tav>
                                        <p:tav tm="55000">
                                          <p:val>
                                            <p:strVal val="-0.38*ppt_h"/>
                                          </p:val>
                                        </p:tav>
                                        <p:tav tm="60000">
                                          <p:val>
                                            <p:fltVal val="0"/>
                                          </p:val>
                                        </p:tav>
                                        <p:tav tm="65000">
                                          <p:val>
                                            <p:strVal val="0.38*ppt_h"/>
                                          </p:val>
                                        </p:tav>
                                        <p:tav tm="70000">
                                          <p:val>
                                            <p:strVal val="0.71*ppt_h"/>
                                          </p:val>
                                        </p:tav>
                                        <p:tav tm="75000">
                                          <p:val>
                                            <p:strVal val="0.92*ppt_h"/>
                                          </p:val>
                                        </p:tav>
                                        <p:tav tm="80000">
                                          <p:val>
                                            <p:strVal val="ppt_h"/>
                                          </p:val>
                                        </p:tav>
                                        <p:tav tm="85000">
                                          <p:val>
                                            <p:strVal val="0.92*ppt_h"/>
                                          </p:val>
                                        </p:tav>
                                        <p:tav tm="90000">
                                          <p:val>
                                            <p:strVal val="0.71*ppt_h"/>
                                          </p:val>
                                        </p:tav>
                                        <p:tav tm="95000">
                                          <p:val>
                                            <p:strVal val="0.38*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0" presetID="19" presetClass="entr" presetSubtype="5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 fmla="#ppt_h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19" presetClass="exit" presetSubtype="5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37" dur="500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strVal val="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500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5000">
                                          <p:val>
                                            <p:strVal val="0.92*ppt_h"/>
                                          </p:val>
                                        </p:tav>
                                        <p:tav tm="10000">
                                          <p:val>
                                            <p:strVal val="0.71*ppt_h"/>
                                          </p:val>
                                        </p:tav>
                                        <p:tav tm="15000">
                                          <p:val>
                                            <p:strVal val="0.38*ppt_h"/>
                                          </p:val>
                                        </p:tav>
                                        <p:tav tm="20000">
                                          <p:val>
                                            <p:fltVal val="0"/>
                                          </p:val>
                                        </p:tav>
                                        <p:tav tm="25000">
                                          <p:val>
                                            <p:strVal val="-0.38*ppt_h"/>
                                          </p:val>
                                        </p:tav>
                                        <p:tav tm="30000">
                                          <p:val>
                                            <p:strVal val="-0.71*ppt_h"/>
                                          </p:val>
                                        </p:tav>
                                        <p:tav tm="35000">
                                          <p:val>
                                            <p:strVal val="-0.92*ppt_h"/>
                                          </p:val>
                                        </p:tav>
                                        <p:tav tm="40000">
                                          <p:val>
                                            <p:strVal val="-ppt_h"/>
                                          </p:val>
                                        </p:tav>
                                        <p:tav tm="45000">
                                          <p:val>
                                            <p:strVal val="-0.92*ppt_h"/>
                                          </p:val>
                                        </p:tav>
                                        <p:tav tm="50000">
                                          <p:val>
                                            <p:strVal val="-0.71*ppt_h"/>
                                          </p:val>
                                        </p:tav>
                                        <p:tav tm="55000">
                                          <p:val>
                                            <p:strVal val="-0.38*ppt_h"/>
                                          </p:val>
                                        </p:tav>
                                        <p:tav tm="60000">
                                          <p:val>
                                            <p:fltVal val="0"/>
                                          </p:val>
                                        </p:tav>
                                        <p:tav tm="65000">
                                          <p:val>
                                            <p:strVal val="0.38*ppt_h"/>
                                          </p:val>
                                        </p:tav>
                                        <p:tav tm="70000">
                                          <p:val>
                                            <p:strVal val="0.71*ppt_h"/>
                                          </p:val>
                                        </p:tav>
                                        <p:tav tm="75000">
                                          <p:val>
                                            <p:strVal val="0.92*ppt_h"/>
                                          </p:val>
                                        </p:tav>
                                        <p:tav tm="80000">
                                          <p:val>
                                            <p:strVal val="ppt_h"/>
                                          </p:val>
                                        </p:tav>
                                        <p:tav tm="85000">
                                          <p:val>
                                            <p:strVal val="0.92*ppt_h"/>
                                          </p:val>
                                        </p:tav>
                                        <p:tav tm="90000">
                                          <p:val>
                                            <p:strVal val="0.71*ppt_h"/>
                                          </p:val>
                                        </p:tav>
                                        <p:tav tm="95000">
                                          <p:val>
                                            <p:strVal val="0.38*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0" presetID="19" presetClass="entr" presetSubtype="5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2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 fmla="#ppt_h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9"/>
                  </p:tgtEl>
                </p:cond>
              </p:nextCondLst>
            </p:seq>
          </p:childTnLst>
        </p:cTn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57224" y="500042"/>
            <a:ext cx="7572428" cy="1500198"/>
          </a:xfrm>
        </p:spPr>
        <p:txBody>
          <a:bodyPr>
            <a:noAutofit/>
          </a:bodyPr>
          <a:lstStyle/>
          <a:p>
            <a:pPr algn="just"/>
            <a:r>
              <a:rPr lang="ru-RU" sz="2800" dirty="0" smtClean="0">
                <a:solidFill>
                  <a:schemeClr val="bg2">
                    <a:lumMod val="25000"/>
                  </a:schemeClr>
                </a:solidFill>
                <a:latin typeface="+mn-lt"/>
              </a:rPr>
              <a:t>Происходит от лат. (</a:t>
            </a:r>
            <a:r>
              <a:rPr lang="ru-RU" sz="2800" dirty="0" err="1" smtClean="0">
                <a:solidFill>
                  <a:schemeClr val="bg2">
                    <a:lumMod val="25000"/>
                  </a:schemeClr>
                </a:solidFill>
                <a:latin typeface="+mn-lt"/>
              </a:rPr>
              <a:t>саmеrа</a:t>
            </a:r>
            <a:r>
              <a:rPr lang="ru-RU" sz="2800" dirty="0" smtClean="0">
                <a:solidFill>
                  <a:schemeClr val="bg2">
                    <a:lumMod val="25000"/>
                  </a:schemeClr>
                </a:solidFill>
                <a:latin typeface="+mn-lt"/>
              </a:rPr>
              <a:t>) </a:t>
            </a:r>
            <a:r>
              <a:rPr lang="ru-RU" sz="2800" dirty="0" err="1" smtClean="0">
                <a:solidFill>
                  <a:schemeClr val="bg2">
                    <a:lumMod val="25000"/>
                  </a:schemeClr>
                </a:solidFill>
                <a:latin typeface="+mn-lt"/>
              </a:rPr>
              <a:t>camīnāta</a:t>
            </a:r>
            <a:r>
              <a:rPr lang="ru-RU" sz="2800" dirty="0" smtClean="0">
                <a:solidFill>
                  <a:schemeClr val="bg2">
                    <a:lumMod val="25000"/>
                  </a:schemeClr>
                </a:solidFill>
                <a:latin typeface="+mn-lt"/>
              </a:rPr>
              <a:t> «отапливаемая комната» от </a:t>
            </a:r>
            <a:r>
              <a:rPr lang="ru-RU" sz="2800" dirty="0" err="1" smtClean="0">
                <a:solidFill>
                  <a:schemeClr val="bg2">
                    <a:lumMod val="25000"/>
                  </a:schemeClr>
                </a:solidFill>
                <a:latin typeface="+mn-lt"/>
              </a:rPr>
              <a:t>camīnus</a:t>
            </a:r>
            <a:r>
              <a:rPr lang="ru-RU" sz="2800" dirty="0" smtClean="0">
                <a:solidFill>
                  <a:schemeClr val="bg2">
                    <a:lumMod val="25000"/>
                  </a:schemeClr>
                </a:solidFill>
                <a:latin typeface="+mn-lt"/>
              </a:rPr>
              <a:t> «печь», далее из греч. </a:t>
            </a:r>
            <a:r>
              <a:rPr lang="ru-RU" sz="2800" dirty="0" err="1" smtClean="0">
                <a:solidFill>
                  <a:schemeClr val="bg2">
                    <a:lumMod val="25000"/>
                  </a:schemeClr>
                </a:solidFill>
                <a:latin typeface="+mn-lt"/>
              </a:rPr>
              <a:t>κάμινος </a:t>
            </a:r>
            <a:r>
              <a:rPr lang="ru-RU" sz="2800" dirty="0" smtClean="0">
                <a:solidFill>
                  <a:schemeClr val="bg2">
                    <a:lumMod val="25000"/>
                  </a:schemeClr>
                </a:solidFill>
                <a:latin typeface="+mn-lt"/>
              </a:rPr>
              <a:t>«печь».</a:t>
            </a:r>
            <a:endParaRPr lang="ru-RU" sz="2800" dirty="0">
              <a:solidFill>
                <a:schemeClr val="bg2">
                  <a:lumMod val="25000"/>
                </a:schemeClr>
              </a:solidFill>
              <a:latin typeface="+mn-lt"/>
            </a:endParaRPr>
          </a:p>
        </p:txBody>
      </p:sp>
      <p:sp>
        <p:nvSpPr>
          <p:cNvPr id="5" name="Управляющая кнопка: в начало 4">
            <a:hlinkClick r:id="" action="ppaction://hlinkshowjump?jump=previousslide" highlightClick="1"/>
          </p:cNvPr>
          <p:cNvSpPr/>
          <p:nvPr/>
        </p:nvSpPr>
        <p:spPr>
          <a:xfrm>
            <a:off x="8001024" y="6000768"/>
            <a:ext cx="785818" cy="500066"/>
          </a:xfrm>
          <a:prstGeom prst="actionButtonBeginning">
            <a:avLst/>
          </a:prstGeom>
          <a:solidFill>
            <a:schemeClr val="accent5"/>
          </a:solidFill>
          <a:ln>
            <a:solidFill>
              <a:schemeClr val="accent2">
                <a:lumMod val="75000"/>
              </a:schemeClr>
            </a:solidFill>
          </a:ln>
          <a:scene3d>
            <a:camera prst="orthographicFront"/>
            <a:lightRig rig="threePt" dir="t"/>
          </a:scene3d>
          <a:sp3d>
            <a:bevelT w="114300" prst="artDeco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7" name="Рисунок 6" descr="комната 2.jpg"/>
          <p:cNvPicPr>
            <a:picLocks noChangeAspect="1"/>
          </p:cNvPicPr>
          <p:nvPr/>
        </p:nvPicPr>
        <p:blipFill>
          <a:blip r:embed="rId2" cstate="email"/>
          <a:stretch>
            <a:fillRect/>
          </a:stretch>
        </p:blipFill>
        <p:spPr>
          <a:xfrm>
            <a:off x="2214546" y="2129086"/>
            <a:ext cx="5524512" cy="3943120"/>
          </a:xfrm>
          <a:prstGeom prst="rect">
            <a:avLst/>
          </a:prstGeom>
        </p:spPr>
      </p:pic>
    </p:spTree>
  </p:cSld>
  <p:clrMapOvr>
    <a:masterClrMapping/>
  </p:clrMapOvr>
  <p:transition advClick="0"/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кругленный прямоугольник 2"/>
          <p:cNvSpPr/>
          <p:nvPr/>
        </p:nvSpPr>
        <p:spPr>
          <a:xfrm>
            <a:off x="785786" y="642918"/>
            <a:ext cx="3528392" cy="720080"/>
          </a:xfrm>
          <a:prstGeom prst="roundRect">
            <a:avLst/>
          </a:prstGeom>
          <a:noFill/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 sz="3200" b="1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" name="Скругленный прямоугольник 3"/>
          <p:cNvSpPr/>
          <p:nvPr/>
        </p:nvSpPr>
        <p:spPr>
          <a:xfrm>
            <a:off x="785786" y="648618"/>
            <a:ext cx="3528392" cy="720080"/>
          </a:xfrm>
          <a:prstGeom prst="roundRect">
            <a:avLst/>
          </a:prstGeom>
          <a:solidFill>
            <a:srgbClr val="00B050"/>
          </a:solidFill>
          <a:ln>
            <a:solidFill>
              <a:srgbClr val="00B050"/>
            </a:solidFill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3200" b="1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К</a:t>
            </a:r>
            <a:r>
              <a:rPr lang="ru-RU" sz="3200" b="1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о</a:t>
            </a:r>
            <a:r>
              <a:rPr lang="ru-RU" sz="3200" b="1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мпьют</a:t>
            </a:r>
            <a:r>
              <a:rPr lang="ru-RU" sz="3200" b="1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е</a:t>
            </a:r>
            <a:r>
              <a:rPr lang="ru-RU" sz="3200" b="1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р</a:t>
            </a:r>
            <a:endParaRPr lang="ru-RU" sz="3200" b="1" dirty="0">
              <a:solidFill>
                <a:schemeClr val="bg1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5" name="Скругленный прямоугольник 4"/>
          <p:cNvSpPr/>
          <p:nvPr/>
        </p:nvSpPr>
        <p:spPr>
          <a:xfrm>
            <a:off x="785786" y="642918"/>
            <a:ext cx="3528392" cy="720080"/>
          </a:xfrm>
          <a:prstGeom prst="roundRect">
            <a:avLst/>
          </a:prstGeom>
          <a:solidFill>
            <a:schemeClr val="accent2">
              <a:lumMod val="75000"/>
            </a:schemeClr>
          </a:solidFill>
          <a:ln>
            <a:solidFill>
              <a:schemeClr val="accent2">
                <a:lumMod val="75000"/>
              </a:schemeClr>
            </a:solidFill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3200" b="1" dirty="0" err="1" smtClean="0">
                <a:latin typeface="Arial" pitchFamily="34" charset="0"/>
                <a:cs typeface="Arial" pitchFamily="34" charset="0"/>
              </a:rPr>
              <a:t>К_мпьют_р</a:t>
            </a:r>
            <a:endParaRPr lang="ru-RU" sz="3200" b="1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6" name="Скругленный прямоугольник 5"/>
          <p:cNvSpPr/>
          <p:nvPr/>
        </p:nvSpPr>
        <p:spPr>
          <a:xfrm>
            <a:off x="785786" y="642918"/>
            <a:ext cx="3528392" cy="720080"/>
          </a:xfrm>
          <a:prstGeom prst="roundRect">
            <a:avLst/>
          </a:prstGeom>
          <a:noFill/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 sz="3200" b="1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7" name="Скругленный прямоугольник 6"/>
          <p:cNvSpPr/>
          <p:nvPr/>
        </p:nvSpPr>
        <p:spPr>
          <a:xfrm>
            <a:off x="714348" y="1643050"/>
            <a:ext cx="3714776" cy="3357586"/>
          </a:xfrm>
          <a:prstGeom prst="roundRect">
            <a:avLst/>
          </a:prstGeom>
          <a:solidFill>
            <a:srgbClr val="00B050"/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r>
              <a:rPr lang="ru-RU" sz="2400" b="1" dirty="0" smtClean="0">
                <a:latin typeface="Arial" pitchFamily="34" charset="0"/>
                <a:cs typeface="Arial" pitchFamily="34" charset="0"/>
              </a:rPr>
              <a:t>Устройство, способное выполнять заданную, чётко определённую последовательность операций.</a:t>
            </a:r>
            <a:endParaRPr lang="ru-RU" sz="2400" dirty="0"/>
          </a:p>
        </p:txBody>
      </p:sp>
      <p:sp>
        <p:nvSpPr>
          <p:cNvPr id="8" name="Скругленный прямоугольник 7"/>
          <p:cNvSpPr/>
          <p:nvPr/>
        </p:nvSpPr>
        <p:spPr>
          <a:xfrm>
            <a:off x="714348" y="1643050"/>
            <a:ext cx="3714776" cy="3357586"/>
          </a:xfrm>
          <a:prstGeom prst="roundRect">
            <a:avLst/>
          </a:prstGeom>
          <a:solidFill>
            <a:schemeClr val="bg2">
              <a:lumMod val="50000"/>
            </a:schemeClr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3200" b="1" dirty="0" smtClean="0">
                <a:latin typeface="Arial" pitchFamily="34" charset="0"/>
                <a:cs typeface="Arial" pitchFamily="34" charset="0"/>
              </a:rPr>
              <a:t>Лексическое значение</a:t>
            </a:r>
            <a:endParaRPr lang="ru-RU" sz="3200" b="1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9" name="Скругленный прямоугольник 8"/>
          <p:cNvSpPr/>
          <p:nvPr/>
        </p:nvSpPr>
        <p:spPr>
          <a:xfrm>
            <a:off x="714348" y="1643050"/>
            <a:ext cx="3714776" cy="3357586"/>
          </a:xfrm>
          <a:prstGeom prst="roundRect">
            <a:avLst/>
          </a:prstGeom>
          <a:noFill/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 sz="3200" b="1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1" name="Стрелка вправо 10">
            <a:hlinkClick r:id="" action="ppaction://hlinkshowjump?jump=nextslide"/>
          </p:cNvPr>
          <p:cNvSpPr/>
          <p:nvPr/>
        </p:nvSpPr>
        <p:spPr>
          <a:xfrm>
            <a:off x="6000760" y="5286388"/>
            <a:ext cx="2643206" cy="1143008"/>
          </a:xfrm>
          <a:prstGeom prst="rightArrow">
            <a:avLst/>
          </a:prstGeom>
          <a:solidFill>
            <a:schemeClr val="accent2"/>
          </a:solidFill>
          <a:scene3d>
            <a:camera prst="orthographicFront"/>
            <a:lightRig rig="threePt" dir="t"/>
          </a:scene3d>
          <a:sp3d>
            <a:bevelT w="114300" prst="artDeco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000" b="1" dirty="0" smtClean="0"/>
              <a:t>Этимология</a:t>
            </a:r>
            <a:endParaRPr lang="ru-RU" sz="2000" b="1" dirty="0"/>
          </a:p>
        </p:txBody>
      </p:sp>
      <p:sp>
        <p:nvSpPr>
          <p:cNvPr id="13" name="Горизонтальный свиток 12">
            <a:hlinkClick r:id="rId2" action="ppaction://hlinksldjump"/>
          </p:cNvPr>
          <p:cNvSpPr/>
          <p:nvPr/>
        </p:nvSpPr>
        <p:spPr>
          <a:xfrm>
            <a:off x="2857488" y="5143512"/>
            <a:ext cx="2500330" cy="1357322"/>
          </a:xfrm>
          <a:prstGeom prst="horizontalScroll">
            <a:avLst/>
          </a:prstGeom>
          <a:effectLst>
            <a:glow rad="139700">
              <a:schemeClr val="accent2">
                <a:satMod val="175000"/>
                <a:alpha val="40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3200" b="1" dirty="0" smtClean="0"/>
              <a:t>Задания</a:t>
            </a:r>
            <a:endParaRPr lang="ru-RU" sz="3200" b="1" dirty="0"/>
          </a:p>
        </p:txBody>
      </p:sp>
      <p:sp>
        <p:nvSpPr>
          <p:cNvPr id="14" name="Управляющая кнопка: домой 13">
            <a:hlinkClick r:id="rId3" action="ppaction://hlinksldjump" highlightClick="1"/>
          </p:cNvPr>
          <p:cNvSpPr/>
          <p:nvPr/>
        </p:nvSpPr>
        <p:spPr>
          <a:xfrm>
            <a:off x="1428728" y="5786454"/>
            <a:ext cx="642942" cy="714380"/>
          </a:xfrm>
          <a:prstGeom prst="actionButtonHome">
            <a:avLst/>
          </a:prstGeom>
          <a:solidFill>
            <a:schemeClr val="accent5"/>
          </a:solidFill>
          <a:ln>
            <a:solidFill>
              <a:schemeClr val="accent2">
                <a:lumMod val="75000"/>
              </a:schemeClr>
            </a:solidFill>
          </a:ln>
          <a:scene3d>
            <a:camera prst="orthographicFront"/>
            <a:lightRig rig="threePt" dir="t"/>
          </a:scene3d>
          <a:sp3d>
            <a:bevelT w="114300" prst="artDeco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16" name="Рисунок 15" descr="компьютер.jpg"/>
          <p:cNvPicPr>
            <a:picLocks noChangeAspect="1"/>
          </p:cNvPicPr>
          <p:nvPr/>
        </p:nvPicPr>
        <p:blipFill>
          <a:blip r:embed="rId4" cstate="email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4714876" y="857232"/>
            <a:ext cx="3898884" cy="4071942"/>
          </a:xfrm>
          <a:prstGeom prst="rect">
            <a:avLst/>
          </a:prstGeom>
        </p:spPr>
      </p:pic>
    </p:spTree>
  </p:cSld>
  <p:clrMapOvr>
    <a:masterClrMapping/>
  </p:clrMapOvr>
  <p:transition advClick="0"/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9" presetClass="exit" presetSubtype="5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6" dur="500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strVal val="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5000">
                                          <p:val>
                                            <p:strVal val="0.92*ppt_h"/>
                                          </p:val>
                                        </p:tav>
                                        <p:tav tm="10000">
                                          <p:val>
                                            <p:strVal val="0.71*ppt_h"/>
                                          </p:val>
                                        </p:tav>
                                        <p:tav tm="15000">
                                          <p:val>
                                            <p:strVal val="0.38*ppt_h"/>
                                          </p:val>
                                        </p:tav>
                                        <p:tav tm="20000">
                                          <p:val>
                                            <p:fltVal val="0"/>
                                          </p:val>
                                        </p:tav>
                                        <p:tav tm="25000">
                                          <p:val>
                                            <p:strVal val="-0.38*ppt_h"/>
                                          </p:val>
                                        </p:tav>
                                        <p:tav tm="30000">
                                          <p:val>
                                            <p:strVal val="-0.71*ppt_h"/>
                                          </p:val>
                                        </p:tav>
                                        <p:tav tm="35000">
                                          <p:val>
                                            <p:strVal val="-0.92*ppt_h"/>
                                          </p:val>
                                        </p:tav>
                                        <p:tav tm="40000">
                                          <p:val>
                                            <p:strVal val="-ppt_h"/>
                                          </p:val>
                                        </p:tav>
                                        <p:tav tm="45000">
                                          <p:val>
                                            <p:strVal val="-0.92*ppt_h"/>
                                          </p:val>
                                        </p:tav>
                                        <p:tav tm="50000">
                                          <p:val>
                                            <p:strVal val="-0.71*ppt_h"/>
                                          </p:val>
                                        </p:tav>
                                        <p:tav tm="55000">
                                          <p:val>
                                            <p:strVal val="-0.38*ppt_h"/>
                                          </p:val>
                                        </p:tav>
                                        <p:tav tm="60000">
                                          <p:val>
                                            <p:fltVal val="0"/>
                                          </p:val>
                                        </p:tav>
                                        <p:tav tm="65000">
                                          <p:val>
                                            <p:strVal val="0.38*ppt_h"/>
                                          </p:val>
                                        </p:tav>
                                        <p:tav tm="70000">
                                          <p:val>
                                            <p:strVal val="0.71*ppt_h"/>
                                          </p:val>
                                        </p:tav>
                                        <p:tav tm="75000">
                                          <p:val>
                                            <p:strVal val="0.92*ppt_h"/>
                                          </p:val>
                                        </p:tav>
                                        <p:tav tm="80000">
                                          <p:val>
                                            <p:strVal val="ppt_h"/>
                                          </p:val>
                                        </p:tav>
                                        <p:tav tm="85000">
                                          <p:val>
                                            <p:strVal val="0.92*ppt_h"/>
                                          </p:val>
                                        </p:tav>
                                        <p:tav tm="90000">
                                          <p:val>
                                            <p:strVal val="0.71*ppt_h"/>
                                          </p:val>
                                        </p:tav>
                                        <p:tav tm="95000">
                                          <p:val>
                                            <p:strVal val="0.38*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9" presetClass="entr" presetSubtype="5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 fmla="#ppt_h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9" presetClass="exit" presetSubtype="5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16" dur="500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strVal val="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500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5000">
                                          <p:val>
                                            <p:strVal val="0.92*ppt_h"/>
                                          </p:val>
                                        </p:tav>
                                        <p:tav tm="10000">
                                          <p:val>
                                            <p:strVal val="0.71*ppt_h"/>
                                          </p:val>
                                        </p:tav>
                                        <p:tav tm="15000">
                                          <p:val>
                                            <p:strVal val="0.38*ppt_h"/>
                                          </p:val>
                                        </p:tav>
                                        <p:tav tm="20000">
                                          <p:val>
                                            <p:fltVal val="0"/>
                                          </p:val>
                                        </p:tav>
                                        <p:tav tm="25000">
                                          <p:val>
                                            <p:strVal val="-0.38*ppt_h"/>
                                          </p:val>
                                        </p:tav>
                                        <p:tav tm="30000">
                                          <p:val>
                                            <p:strVal val="-0.71*ppt_h"/>
                                          </p:val>
                                        </p:tav>
                                        <p:tav tm="35000">
                                          <p:val>
                                            <p:strVal val="-0.92*ppt_h"/>
                                          </p:val>
                                        </p:tav>
                                        <p:tav tm="40000">
                                          <p:val>
                                            <p:strVal val="-ppt_h"/>
                                          </p:val>
                                        </p:tav>
                                        <p:tav tm="45000">
                                          <p:val>
                                            <p:strVal val="-0.92*ppt_h"/>
                                          </p:val>
                                        </p:tav>
                                        <p:tav tm="50000">
                                          <p:val>
                                            <p:strVal val="-0.71*ppt_h"/>
                                          </p:val>
                                        </p:tav>
                                        <p:tav tm="55000">
                                          <p:val>
                                            <p:strVal val="-0.38*ppt_h"/>
                                          </p:val>
                                        </p:tav>
                                        <p:tav tm="60000">
                                          <p:val>
                                            <p:fltVal val="0"/>
                                          </p:val>
                                        </p:tav>
                                        <p:tav tm="65000">
                                          <p:val>
                                            <p:strVal val="0.38*ppt_h"/>
                                          </p:val>
                                        </p:tav>
                                        <p:tav tm="70000">
                                          <p:val>
                                            <p:strVal val="0.71*ppt_h"/>
                                          </p:val>
                                        </p:tav>
                                        <p:tav tm="75000">
                                          <p:val>
                                            <p:strVal val="0.92*ppt_h"/>
                                          </p:val>
                                        </p:tav>
                                        <p:tav tm="80000">
                                          <p:val>
                                            <p:strVal val="ppt_h"/>
                                          </p:val>
                                        </p:tav>
                                        <p:tav tm="85000">
                                          <p:val>
                                            <p:strVal val="0.92*ppt_h"/>
                                          </p:val>
                                        </p:tav>
                                        <p:tav tm="90000">
                                          <p:val>
                                            <p:strVal val="0.71*ppt_h"/>
                                          </p:val>
                                        </p:tav>
                                        <p:tav tm="95000">
                                          <p:val>
                                            <p:strVal val="0.38*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9" presetClass="entr" presetSubtype="5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 fmla="#ppt_h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"/>
                  </p:tgtEl>
                </p:cond>
              </p:nextCondLst>
            </p:seq>
            <p:seq concurrent="1" nextAc="seek">
              <p:cTn id="23" restart="whenNotActive" fill="hold" evtFilter="cancelBubble" nodeType="interactiveSeq">
                <p:stCondLst>
                  <p:cond evt="onClick" delay="0">
                    <p:tgtEl>
                      <p:spTgt spid="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4" fill="hold">
                      <p:stCondLst>
                        <p:cond delay="0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19" presetClass="exit" presetSubtype="5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27" dur="500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strVal val="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500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5000">
                                          <p:val>
                                            <p:strVal val="0.92*ppt_h"/>
                                          </p:val>
                                        </p:tav>
                                        <p:tav tm="10000">
                                          <p:val>
                                            <p:strVal val="0.71*ppt_h"/>
                                          </p:val>
                                        </p:tav>
                                        <p:tav tm="15000">
                                          <p:val>
                                            <p:strVal val="0.38*ppt_h"/>
                                          </p:val>
                                        </p:tav>
                                        <p:tav tm="20000">
                                          <p:val>
                                            <p:fltVal val="0"/>
                                          </p:val>
                                        </p:tav>
                                        <p:tav tm="25000">
                                          <p:val>
                                            <p:strVal val="-0.38*ppt_h"/>
                                          </p:val>
                                        </p:tav>
                                        <p:tav tm="30000">
                                          <p:val>
                                            <p:strVal val="-0.71*ppt_h"/>
                                          </p:val>
                                        </p:tav>
                                        <p:tav tm="35000">
                                          <p:val>
                                            <p:strVal val="-0.92*ppt_h"/>
                                          </p:val>
                                        </p:tav>
                                        <p:tav tm="40000">
                                          <p:val>
                                            <p:strVal val="-ppt_h"/>
                                          </p:val>
                                        </p:tav>
                                        <p:tav tm="45000">
                                          <p:val>
                                            <p:strVal val="-0.92*ppt_h"/>
                                          </p:val>
                                        </p:tav>
                                        <p:tav tm="50000">
                                          <p:val>
                                            <p:strVal val="-0.71*ppt_h"/>
                                          </p:val>
                                        </p:tav>
                                        <p:tav tm="55000">
                                          <p:val>
                                            <p:strVal val="-0.38*ppt_h"/>
                                          </p:val>
                                        </p:tav>
                                        <p:tav tm="60000">
                                          <p:val>
                                            <p:fltVal val="0"/>
                                          </p:val>
                                        </p:tav>
                                        <p:tav tm="65000">
                                          <p:val>
                                            <p:strVal val="0.38*ppt_h"/>
                                          </p:val>
                                        </p:tav>
                                        <p:tav tm="70000">
                                          <p:val>
                                            <p:strVal val="0.71*ppt_h"/>
                                          </p:val>
                                        </p:tav>
                                        <p:tav tm="75000">
                                          <p:val>
                                            <p:strVal val="0.92*ppt_h"/>
                                          </p:val>
                                        </p:tav>
                                        <p:tav tm="80000">
                                          <p:val>
                                            <p:strVal val="ppt_h"/>
                                          </p:val>
                                        </p:tav>
                                        <p:tav tm="85000">
                                          <p:val>
                                            <p:strVal val="0.92*ppt_h"/>
                                          </p:val>
                                        </p:tav>
                                        <p:tav tm="90000">
                                          <p:val>
                                            <p:strVal val="0.71*ppt_h"/>
                                          </p:val>
                                        </p:tav>
                                        <p:tav tm="95000">
                                          <p:val>
                                            <p:strVal val="0.38*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0" presetID="19" presetClass="entr" presetSubtype="5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 fmla="#ppt_h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19" presetClass="exit" presetSubtype="5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37" dur="500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strVal val="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500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5000">
                                          <p:val>
                                            <p:strVal val="0.92*ppt_h"/>
                                          </p:val>
                                        </p:tav>
                                        <p:tav tm="10000">
                                          <p:val>
                                            <p:strVal val="0.71*ppt_h"/>
                                          </p:val>
                                        </p:tav>
                                        <p:tav tm="15000">
                                          <p:val>
                                            <p:strVal val="0.38*ppt_h"/>
                                          </p:val>
                                        </p:tav>
                                        <p:tav tm="20000">
                                          <p:val>
                                            <p:fltVal val="0"/>
                                          </p:val>
                                        </p:tav>
                                        <p:tav tm="25000">
                                          <p:val>
                                            <p:strVal val="-0.38*ppt_h"/>
                                          </p:val>
                                        </p:tav>
                                        <p:tav tm="30000">
                                          <p:val>
                                            <p:strVal val="-0.71*ppt_h"/>
                                          </p:val>
                                        </p:tav>
                                        <p:tav tm="35000">
                                          <p:val>
                                            <p:strVal val="-0.92*ppt_h"/>
                                          </p:val>
                                        </p:tav>
                                        <p:tav tm="40000">
                                          <p:val>
                                            <p:strVal val="-ppt_h"/>
                                          </p:val>
                                        </p:tav>
                                        <p:tav tm="45000">
                                          <p:val>
                                            <p:strVal val="-0.92*ppt_h"/>
                                          </p:val>
                                        </p:tav>
                                        <p:tav tm="50000">
                                          <p:val>
                                            <p:strVal val="-0.71*ppt_h"/>
                                          </p:val>
                                        </p:tav>
                                        <p:tav tm="55000">
                                          <p:val>
                                            <p:strVal val="-0.38*ppt_h"/>
                                          </p:val>
                                        </p:tav>
                                        <p:tav tm="60000">
                                          <p:val>
                                            <p:fltVal val="0"/>
                                          </p:val>
                                        </p:tav>
                                        <p:tav tm="65000">
                                          <p:val>
                                            <p:strVal val="0.38*ppt_h"/>
                                          </p:val>
                                        </p:tav>
                                        <p:tav tm="70000">
                                          <p:val>
                                            <p:strVal val="0.71*ppt_h"/>
                                          </p:val>
                                        </p:tav>
                                        <p:tav tm="75000">
                                          <p:val>
                                            <p:strVal val="0.92*ppt_h"/>
                                          </p:val>
                                        </p:tav>
                                        <p:tav tm="80000">
                                          <p:val>
                                            <p:strVal val="ppt_h"/>
                                          </p:val>
                                        </p:tav>
                                        <p:tav tm="85000">
                                          <p:val>
                                            <p:strVal val="0.92*ppt_h"/>
                                          </p:val>
                                        </p:tav>
                                        <p:tav tm="90000">
                                          <p:val>
                                            <p:strVal val="0.71*ppt_h"/>
                                          </p:val>
                                        </p:tav>
                                        <p:tav tm="95000">
                                          <p:val>
                                            <p:strVal val="0.38*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0" presetID="19" presetClass="entr" presetSubtype="5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2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 fmla="#ppt_h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9"/>
                  </p:tgtEl>
                </p:cond>
              </p:nextCondLst>
            </p:seq>
          </p:childTnLst>
        </p:cTn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57224" y="500042"/>
            <a:ext cx="7572428" cy="1500198"/>
          </a:xfrm>
        </p:spPr>
        <p:txBody>
          <a:bodyPr>
            <a:noAutofit/>
          </a:bodyPr>
          <a:lstStyle/>
          <a:p>
            <a:pPr algn="just"/>
            <a:r>
              <a:rPr lang="ru-RU" sz="2800" dirty="0" smtClean="0">
                <a:solidFill>
                  <a:schemeClr val="bg2">
                    <a:lumMod val="25000"/>
                  </a:schemeClr>
                </a:solidFill>
                <a:latin typeface="+mn-lt"/>
              </a:rPr>
              <a:t/>
            </a:r>
            <a:br>
              <a:rPr lang="ru-RU" sz="2800" dirty="0" smtClean="0">
                <a:solidFill>
                  <a:schemeClr val="bg2">
                    <a:lumMod val="25000"/>
                  </a:schemeClr>
                </a:solidFill>
                <a:latin typeface="+mn-lt"/>
              </a:rPr>
            </a:br>
            <a:r>
              <a:rPr lang="ru-RU" sz="2800" dirty="0" smtClean="0">
                <a:solidFill>
                  <a:schemeClr val="bg2">
                    <a:lumMod val="25000"/>
                  </a:schemeClr>
                </a:solidFill>
                <a:latin typeface="+mn-lt"/>
              </a:rPr>
              <a:t/>
            </a:r>
            <a:br>
              <a:rPr lang="ru-RU" sz="2800" dirty="0" smtClean="0">
                <a:solidFill>
                  <a:schemeClr val="bg2">
                    <a:lumMod val="25000"/>
                  </a:schemeClr>
                </a:solidFill>
                <a:latin typeface="+mn-lt"/>
              </a:rPr>
            </a:br>
            <a:r>
              <a:rPr lang="ru-RU" sz="2800" dirty="0" smtClean="0">
                <a:solidFill>
                  <a:schemeClr val="bg2">
                    <a:lumMod val="25000"/>
                  </a:schemeClr>
                </a:solidFill>
                <a:latin typeface="+mn-lt"/>
              </a:rPr>
              <a:t/>
            </a:r>
            <a:br>
              <a:rPr lang="ru-RU" sz="2800" dirty="0" smtClean="0">
                <a:solidFill>
                  <a:schemeClr val="bg2">
                    <a:lumMod val="25000"/>
                  </a:schemeClr>
                </a:solidFill>
                <a:latin typeface="+mn-lt"/>
              </a:rPr>
            </a:br>
            <a:r>
              <a:rPr lang="ru-RU" sz="2800" dirty="0" smtClean="0">
                <a:solidFill>
                  <a:schemeClr val="bg2">
                    <a:lumMod val="25000"/>
                  </a:schemeClr>
                </a:solidFill>
                <a:latin typeface="+mn-lt"/>
              </a:rPr>
              <a:t/>
            </a:r>
            <a:br>
              <a:rPr lang="ru-RU" sz="2800" dirty="0" smtClean="0">
                <a:solidFill>
                  <a:schemeClr val="bg2">
                    <a:lumMod val="25000"/>
                  </a:schemeClr>
                </a:solidFill>
                <a:latin typeface="+mn-lt"/>
              </a:rPr>
            </a:br>
            <a:r>
              <a:rPr lang="ru-RU" sz="2800" dirty="0" smtClean="0">
                <a:solidFill>
                  <a:schemeClr val="bg2">
                    <a:lumMod val="25000"/>
                  </a:schemeClr>
                </a:solidFill>
                <a:latin typeface="+mn-lt"/>
              </a:rPr>
              <a:t/>
            </a:r>
            <a:br>
              <a:rPr lang="ru-RU" sz="2800" dirty="0" smtClean="0">
                <a:solidFill>
                  <a:schemeClr val="bg2">
                    <a:lumMod val="25000"/>
                  </a:schemeClr>
                </a:solidFill>
                <a:latin typeface="+mn-lt"/>
              </a:rPr>
            </a:br>
            <a:r>
              <a:rPr lang="ru-RU" sz="2800" dirty="0" smtClean="0">
                <a:solidFill>
                  <a:schemeClr val="bg2">
                    <a:lumMod val="25000"/>
                  </a:schemeClr>
                </a:solidFill>
                <a:latin typeface="+mn-lt"/>
              </a:rPr>
              <a:t/>
            </a:r>
            <a:br>
              <a:rPr lang="ru-RU" sz="2800" dirty="0" smtClean="0">
                <a:solidFill>
                  <a:schemeClr val="bg2">
                    <a:lumMod val="25000"/>
                  </a:schemeClr>
                </a:solidFill>
                <a:latin typeface="+mn-lt"/>
              </a:rPr>
            </a:br>
            <a:r>
              <a:rPr lang="ru-RU" sz="2800" dirty="0" smtClean="0">
                <a:solidFill>
                  <a:schemeClr val="bg2">
                    <a:lumMod val="25000"/>
                  </a:schemeClr>
                </a:solidFill>
                <a:latin typeface="+mn-lt"/>
              </a:rPr>
              <a:t/>
            </a:r>
            <a:br>
              <a:rPr lang="ru-RU" sz="2800" dirty="0" smtClean="0">
                <a:solidFill>
                  <a:schemeClr val="bg2">
                    <a:lumMod val="25000"/>
                  </a:schemeClr>
                </a:solidFill>
                <a:latin typeface="+mn-lt"/>
              </a:rPr>
            </a:br>
            <a:r>
              <a:rPr lang="ru-RU" sz="2800" dirty="0" smtClean="0">
                <a:solidFill>
                  <a:schemeClr val="bg2">
                    <a:lumMod val="25000"/>
                  </a:schemeClr>
                </a:solidFill>
                <a:latin typeface="+mn-lt"/>
              </a:rPr>
              <a:t>Слово компьютер является производным от английских слов </a:t>
            </a:r>
            <a:r>
              <a:rPr lang="ru-RU" sz="2800" dirty="0" err="1" smtClean="0">
                <a:solidFill>
                  <a:schemeClr val="bg2">
                    <a:lumMod val="25000"/>
                  </a:schemeClr>
                </a:solidFill>
                <a:latin typeface="+mn-lt"/>
              </a:rPr>
              <a:t>to</a:t>
            </a:r>
            <a:r>
              <a:rPr lang="ru-RU" sz="2800" dirty="0" smtClean="0">
                <a:solidFill>
                  <a:schemeClr val="bg2">
                    <a:lumMod val="25000"/>
                  </a:schemeClr>
                </a:solidFill>
                <a:latin typeface="+mn-lt"/>
              </a:rPr>
              <a:t> </a:t>
            </a:r>
            <a:r>
              <a:rPr lang="ru-RU" sz="2800" dirty="0" err="1" smtClean="0">
                <a:solidFill>
                  <a:schemeClr val="bg2">
                    <a:lumMod val="25000"/>
                  </a:schemeClr>
                </a:solidFill>
                <a:latin typeface="+mn-lt"/>
              </a:rPr>
              <a:t>compute</a:t>
            </a:r>
            <a:r>
              <a:rPr lang="ru-RU" sz="2800" dirty="0" smtClean="0">
                <a:solidFill>
                  <a:schemeClr val="bg2">
                    <a:lumMod val="25000"/>
                  </a:schemeClr>
                </a:solidFill>
                <a:latin typeface="+mn-lt"/>
              </a:rPr>
              <a:t>, </a:t>
            </a:r>
            <a:r>
              <a:rPr lang="ru-RU" sz="2800" dirty="0" err="1" smtClean="0">
                <a:solidFill>
                  <a:schemeClr val="bg2">
                    <a:lumMod val="25000"/>
                  </a:schemeClr>
                </a:solidFill>
                <a:latin typeface="+mn-lt"/>
              </a:rPr>
              <a:t>computer</a:t>
            </a:r>
            <a:r>
              <a:rPr lang="ru-RU" sz="2800" dirty="0" smtClean="0">
                <a:solidFill>
                  <a:schemeClr val="bg2">
                    <a:lumMod val="25000"/>
                  </a:schemeClr>
                </a:solidFill>
                <a:latin typeface="+mn-lt"/>
              </a:rPr>
              <a:t>, которые переводятся как «вычислять», «вычислитель». Первоначально в английском языке это слово означало человека, производящего арифметические вычисления с привлечением или без привлечения механических устройств. В дальнейшем его значение было перенесено на сами машины, однако современные компьютеры выполняют множество задач, не связанных напрямую с математикой.</a:t>
            </a:r>
            <a:endParaRPr lang="ru-RU" sz="2800" dirty="0">
              <a:solidFill>
                <a:schemeClr val="bg2">
                  <a:lumMod val="25000"/>
                </a:schemeClr>
              </a:solidFill>
              <a:latin typeface="+mn-lt"/>
            </a:endParaRPr>
          </a:p>
        </p:txBody>
      </p:sp>
      <p:sp>
        <p:nvSpPr>
          <p:cNvPr id="5" name="Управляющая кнопка: в начало 4">
            <a:hlinkClick r:id="" action="ppaction://hlinkshowjump?jump=previousslide" highlightClick="1"/>
          </p:cNvPr>
          <p:cNvSpPr/>
          <p:nvPr/>
        </p:nvSpPr>
        <p:spPr>
          <a:xfrm>
            <a:off x="8001024" y="6000768"/>
            <a:ext cx="785818" cy="500066"/>
          </a:xfrm>
          <a:prstGeom prst="actionButtonBeginning">
            <a:avLst/>
          </a:prstGeom>
          <a:solidFill>
            <a:schemeClr val="accent5"/>
          </a:solidFill>
          <a:ln>
            <a:solidFill>
              <a:schemeClr val="accent2">
                <a:lumMod val="75000"/>
              </a:schemeClr>
            </a:solidFill>
          </a:ln>
          <a:scene3d>
            <a:camera prst="orthographicFront"/>
            <a:lightRig rig="threePt" dir="t"/>
          </a:scene3d>
          <a:sp3d>
            <a:bevelT w="114300" prst="artDeco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</p:cSld>
  <p:clrMapOvr>
    <a:masterClrMapping/>
  </p:clrMapOvr>
  <p:transition advClick="0"/>
  <p:timing>
    <p:tnLst>
      <p:par>
        <p:cTn id="1" dur="indefinite" restart="never" nodeType="tmRoot"/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кругленный прямоугольник 2"/>
          <p:cNvSpPr/>
          <p:nvPr/>
        </p:nvSpPr>
        <p:spPr>
          <a:xfrm>
            <a:off x="785786" y="642918"/>
            <a:ext cx="3528392" cy="720080"/>
          </a:xfrm>
          <a:prstGeom prst="roundRect">
            <a:avLst/>
          </a:prstGeom>
          <a:noFill/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 sz="3200" b="1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" name="Скругленный прямоугольник 3"/>
          <p:cNvSpPr/>
          <p:nvPr/>
        </p:nvSpPr>
        <p:spPr>
          <a:xfrm>
            <a:off x="785786" y="648618"/>
            <a:ext cx="3528392" cy="720080"/>
          </a:xfrm>
          <a:prstGeom prst="roundRect">
            <a:avLst/>
          </a:prstGeom>
          <a:solidFill>
            <a:srgbClr val="00B050"/>
          </a:solidFill>
          <a:ln>
            <a:solidFill>
              <a:srgbClr val="00B050"/>
            </a:solidFill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3200" b="1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К</a:t>
            </a:r>
            <a:r>
              <a:rPr lang="ru-RU" sz="3200" b="1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о</a:t>
            </a:r>
            <a:r>
              <a:rPr lang="ru-RU" sz="3200" b="1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ньки</a:t>
            </a:r>
            <a:endParaRPr lang="ru-RU" sz="3200" b="1" dirty="0">
              <a:solidFill>
                <a:schemeClr val="bg1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5" name="Скругленный прямоугольник 4"/>
          <p:cNvSpPr/>
          <p:nvPr/>
        </p:nvSpPr>
        <p:spPr>
          <a:xfrm>
            <a:off x="785786" y="642918"/>
            <a:ext cx="3528392" cy="720080"/>
          </a:xfrm>
          <a:prstGeom prst="roundRect">
            <a:avLst/>
          </a:prstGeom>
          <a:solidFill>
            <a:schemeClr val="accent2">
              <a:lumMod val="75000"/>
            </a:schemeClr>
          </a:solidFill>
          <a:ln>
            <a:solidFill>
              <a:schemeClr val="accent2">
                <a:lumMod val="75000"/>
              </a:schemeClr>
            </a:solidFill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3200" b="1" dirty="0" err="1" smtClean="0">
                <a:latin typeface="Arial" pitchFamily="34" charset="0"/>
                <a:cs typeface="Arial" pitchFamily="34" charset="0"/>
              </a:rPr>
              <a:t>К_ньки</a:t>
            </a:r>
            <a:endParaRPr lang="ru-RU" sz="3200" b="1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6" name="Скругленный прямоугольник 5"/>
          <p:cNvSpPr/>
          <p:nvPr/>
        </p:nvSpPr>
        <p:spPr>
          <a:xfrm>
            <a:off x="785786" y="642918"/>
            <a:ext cx="3528392" cy="720080"/>
          </a:xfrm>
          <a:prstGeom prst="roundRect">
            <a:avLst/>
          </a:prstGeom>
          <a:noFill/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 sz="3200" b="1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7" name="Скругленный прямоугольник 6"/>
          <p:cNvSpPr/>
          <p:nvPr/>
        </p:nvSpPr>
        <p:spPr>
          <a:xfrm>
            <a:off x="714348" y="1643050"/>
            <a:ext cx="3714776" cy="3357586"/>
          </a:xfrm>
          <a:prstGeom prst="roundRect">
            <a:avLst/>
          </a:prstGeom>
          <a:solidFill>
            <a:srgbClr val="00B050"/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457200" indent="-457200" algn="ctr">
              <a:buAutoNum type="arabicPeriod"/>
            </a:pPr>
            <a:r>
              <a:rPr lang="ru-RU" sz="2400" b="1" dirty="0" smtClean="0">
                <a:latin typeface="Arial" pitchFamily="34" charset="0"/>
                <a:cs typeface="Arial" pitchFamily="34" charset="0"/>
              </a:rPr>
              <a:t>Узкие стальные полозья, прикрепляемые </a:t>
            </a:r>
          </a:p>
          <a:p>
            <a:pPr marL="457200" indent="-457200" algn="ctr"/>
            <a:r>
              <a:rPr lang="ru-RU" sz="2400" b="1" dirty="0" smtClean="0">
                <a:latin typeface="Arial" pitchFamily="34" charset="0"/>
                <a:cs typeface="Arial" pitchFamily="34" charset="0"/>
              </a:rPr>
              <a:t>к обуви для катания на льду.</a:t>
            </a:r>
          </a:p>
          <a:p>
            <a:pPr algn="ctr"/>
            <a:r>
              <a:rPr lang="ru-RU" sz="2400" b="1" dirty="0" smtClean="0">
                <a:latin typeface="Arial" pitchFamily="34" charset="0"/>
                <a:cs typeface="Arial" pitchFamily="34" charset="0"/>
              </a:rPr>
              <a:t> 2.    Вид спорта - катание, бег на таких полозьях.</a:t>
            </a:r>
            <a:endParaRPr lang="ru-RU" sz="2400" dirty="0"/>
          </a:p>
        </p:txBody>
      </p:sp>
      <p:sp>
        <p:nvSpPr>
          <p:cNvPr id="8" name="Скругленный прямоугольник 7"/>
          <p:cNvSpPr/>
          <p:nvPr/>
        </p:nvSpPr>
        <p:spPr>
          <a:xfrm>
            <a:off x="714348" y="1643050"/>
            <a:ext cx="3714776" cy="3357586"/>
          </a:xfrm>
          <a:prstGeom prst="roundRect">
            <a:avLst/>
          </a:prstGeom>
          <a:solidFill>
            <a:schemeClr val="bg2">
              <a:lumMod val="50000"/>
            </a:schemeClr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3200" b="1" dirty="0" smtClean="0">
                <a:latin typeface="Arial" pitchFamily="34" charset="0"/>
                <a:cs typeface="Arial" pitchFamily="34" charset="0"/>
              </a:rPr>
              <a:t>Лексическое значение</a:t>
            </a:r>
            <a:endParaRPr lang="ru-RU" sz="3200" b="1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9" name="Скругленный прямоугольник 8"/>
          <p:cNvSpPr/>
          <p:nvPr/>
        </p:nvSpPr>
        <p:spPr>
          <a:xfrm>
            <a:off x="714348" y="1643050"/>
            <a:ext cx="3714776" cy="3357586"/>
          </a:xfrm>
          <a:prstGeom prst="roundRect">
            <a:avLst/>
          </a:prstGeom>
          <a:noFill/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 sz="3200" b="1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1" name="Стрелка вправо 10">
            <a:hlinkClick r:id="" action="ppaction://hlinkshowjump?jump=nextslide"/>
          </p:cNvPr>
          <p:cNvSpPr/>
          <p:nvPr/>
        </p:nvSpPr>
        <p:spPr>
          <a:xfrm>
            <a:off x="6000760" y="5286388"/>
            <a:ext cx="2643206" cy="1143008"/>
          </a:xfrm>
          <a:prstGeom prst="rightArrow">
            <a:avLst/>
          </a:prstGeom>
          <a:solidFill>
            <a:schemeClr val="accent2"/>
          </a:solidFill>
          <a:scene3d>
            <a:camera prst="orthographicFront"/>
            <a:lightRig rig="threePt" dir="t"/>
          </a:scene3d>
          <a:sp3d>
            <a:bevelT w="114300" prst="artDeco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000" b="1" dirty="0" smtClean="0"/>
              <a:t>Этимология</a:t>
            </a:r>
            <a:endParaRPr lang="ru-RU" sz="2000" b="1" dirty="0"/>
          </a:p>
        </p:txBody>
      </p:sp>
      <p:sp>
        <p:nvSpPr>
          <p:cNvPr id="13" name="Горизонтальный свиток 12">
            <a:hlinkClick r:id="rId2" action="ppaction://hlinksldjump"/>
          </p:cNvPr>
          <p:cNvSpPr/>
          <p:nvPr/>
        </p:nvSpPr>
        <p:spPr>
          <a:xfrm>
            <a:off x="2857488" y="5143512"/>
            <a:ext cx="2500330" cy="1357322"/>
          </a:xfrm>
          <a:prstGeom prst="horizontalScroll">
            <a:avLst/>
          </a:prstGeom>
          <a:effectLst>
            <a:glow rad="139700">
              <a:schemeClr val="accent2">
                <a:satMod val="175000"/>
                <a:alpha val="40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3200" b="1" dirty="0" smtClean="0"/>
              <a:t>Задания</a:t>
            </a:r>
            <a:endParaRPr lang="ru-RU" sz="3200" b="1" dirty="0"/>
          </a:p>
        </p:txBody>
      </p:sp>
      <p:sp>
        <p:nvSpPr>
          <p:cNvPr id="14" name="Управляющая кнопка: домой 13">
            <a:hlinkClick r:id="rId3" action="ppaction://hlinksldjump" highlightClick="1"/>
          </p:cNvPr>
          <p:cNvSpPr/>
          <p:nvPr/>
        </p:nvSpPr>
        <p:spPr>
          <a:xfrm>
            <a:off x="1428728" y="5786454"/>
            <a:ext cx="642942" cy="714380"/>
          </a:xfrm>
          <a:prstGeom prst="actionButtonHome">
            <a:avLst/>
          </a:prstGeom>
          <a:solidFill>
            <a:schemeClr val="accent5"/>
          </a:solidFill>
          <a:ln>
            <a:solidFill>
              <a:schemeClr val="accent2">
                <a:lumMod val="75000"/>
              </a:schemeClr>
            </a:solidFill>
          </a:ln>
          <a:scene3d>
            <a:camera prst="orthographicFront"/>
            <a:lightRig rig="threePt" dir="t"/>
          </a:scene3d>
          <a:sp3d>
            <a:bevelT w="114300" prst="artDeco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15" name="Рисунок 14" descr="коньки.jpg"/>
          <p:cNvPicPr>
            <a:picLocks noChangeAspect="1"/>
          </p:cNvPicPr>
          <p:nvPr/>
        </p:nvPicPr>
        <p:blipFill>
          <a:blip r:embed="rId4" cstate="email">
            <a:clrChange>
              <a:clrFrom>
                <a:srgbClr val="FDFDFD"/>
              </a:clrFrom>
              <a:clrTo>
                <a:srgbClr val="FDFDFD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4572000" y="785794"/>
            <a:ext cx="4017650" cy="4071942"/>
          </a:xfrm>
          <a:prstGeom prst="rect">
            <a:avLst/>
          </a:prstGeom>
        </p:spPr>
      </p:pic>
    </p:spTree>
  </p:cSld>
  <p:clrMapOvr>
    <a:masterClrMapping/>
  </p:clrMapOvr>
  <p:transition advClick="0"/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9" presetClass="exit" presetSubtype="5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6" dur="500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strVal val="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5000">
                                          <p:val>
                                            <p:strVal val="0.92*ppt_h"/>
                                          </p:val>
                                        </p:tav>
                                        <p:tav tm="10000">
                                          <p:val>
                                            <p:strVal val="0.71*ppt_h"/>
                                          </p:val>
                                        </p:tav>
                                        <p:tav tm="15000">
                                          <p:val>
                                            <p:strVal val="0.38*ppt_h"/>
                                          </p:val>
                                        </p:tav>
                                        <p:tav tm="20000">
                                          <p:val>
                                            <p:fltVal val="0"/>
                                          </p:val>
                                        </p:tav>
                                        <p:tav tm="25000">
                                          <p:val>
                                            <p:strVal val="-0.38*ppt_h"/>
                                          </p:val>
                                        </p:tav>
                                        <p:tav tm="30000">
                                          <p:val>
                                            <p:strVal val="-0.71*ppt_h"/>
                                          </p:val>
                                        </p:tav>
                                        <p:tav tm="35000">
                                          <p:val>
                                            <p:strVal val="-0.92*ppt_h"/>
                                          </p:val>
                                        </p:tav>
                                        <p:tav tm="40000">
                                          <p:val>
                                            <p:strVal val="-ppt_h"/>
                                          </p:val>
                                        </p:tav>
                                        <p:tav tm="45000">
                                          <p:val>
                                            <p:strVal val="-0.92*ppt_h"/>
                                          </p:val>
                                        </p:tav>
                                        <p:tav tm="50000">
                                          <p:val>
                                            <p:strVal val="-0.71*ppt_h"/>
                                          </p:val>
                                        </p:tav>
                                        <p:tav tm="55000">
                                          <p:val>
                                            <p:strVal val="-0.38*ppt_h"/>
                                          </p:val>
                                        </p:tav>
                                        <p:tav tm="60000">
                                          <p:val>
                                            <p:fltVal val="0"/>
                                          </p:val>
                                        </p:tav>
                                        <p:tav tm="65000">
                                          <p:val>
                                            <p:strVal val="0.38*ppt_h"/>
                                          </p:val>
                                        </p:tav>
                                        <p:tav tm="70000">
                                          <p:val>
                                            <p:strVal val="0.71*ppt_h"/>
                                          </p:val>
                                        </p:tav>
                                        <p:tav tm="75000">
                                          <p:val>
                                            <p:strVal val="0.92*ppt_h"/>
                                          </p:val>
                                        </p:tav>
                                        <p:tav tm="80000">
                                          <p:val>
                                            <p:strVal val="ppt_h"/>
                                          </p:val>
                                        </p:tav>
                                        <p:tav tm="85000">
                                          <p:val>
                                            <p:strVal val="0.92*ppt_h"/>
                                          </p:val>
                                        </p:tav>
                                        <p:tav tm="90000">
                                          <p:val>
                                            <p:strVal val="0.71*ppt_h"/>
                                          </p:val>
                                        </p:tav>
                                        <p:tav tm="95000">
                                          <p:val>
                                            <p:strVal val="0.38*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9" presetClass="entr" presetSubtype="5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 fmla="#ppt_h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9" presetClass="exit" presetSubtype="5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16" dur="500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strVal val="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500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5000">
                                          <p:val>
                                            <p:strVal val="0.92*ppt_h"/>
                                          </p:val>
                                        </p:tav>
                                        <p:tav tm="10000">
                                          <p:val>
                                            <p:strVal val="0.71*ppt_h"/>
                                          </p:val>
                                        </p:tav>
                                        <p:tav tm="15000">
                                          <p:val>
                                            <p:strVal val="0.38*ppt_h"/>
                                          </p:val>
                                        </p:tav>
                                        <p:tav tm="20000">
                                          <p:val>
                                            <p:fltVal val="0"/>
                                          </p:val>
                                        </p:tav>
                                        <p:tav tm="25000">
                                          <p:val>
                                            <p:strVal val="-0.38*ppt_h"/>
                                          </p:val>
                                        </p:tav>
                                        <p:tav tm="30000">
                                          <p:val>
                                            <p:strVal val="-0.71*ppt_h"/>
                                          </p:val>
                                        </p:tav>
                                        <p:tav tm="35000">
                                          <p:val>
                                            <p:strVal val="-0.92*ppt_h"/>
                                          </p:val>
                                        </p:tav>
                                        <p:tav tm="40000">
                                          <p:val>
                                            <p:strVal val="-ppt_h"/>
                                          </p:val>
                                        </p:tav>
                                        <p:tav tm="45000">
                                          <p:val>
                                            <p:strVal val="-0.92*ppt_h"/>
                                          </p:val>
                                        </p:tav>
                                        <p:tav tm="50000">
                                          <p:val>
                                            <p:strVal val="-0.71*ppt_h"/>
                                          </p:val>
                                        </p:tav>
                                        <p:tav tm="55000">
                                          <p:val>
                                            <p:strVal val="-0.38*ppt_h"/>
                                          </p:val>
                                        </p:tav>
                                        <p:tav tm="60000">
                                          <p:val>
                                            <p:fltVal val="0"/>
                                          </p:val>
                                        </p:tav>
                                        <p:tav tm="65000">
                                          <p:val>
                                            <p:strVal val="0.38*ppt_h"/>
                                          </p:val>
                                        </p:tav>
                                        <p:tav tm="70000">
                                          <p:val>
                                            <p:strVal val="0.71*ppt_h"/>
                                          </p:val>
                                        </p:tav>
                                        <p:tav tm="75000">
                                          <p:val>
                                            <p:strVal val="0.92*ppt_h"/>
                                          </p:val>
                                        </p:tav>
                                        <p:tav tm="80000">
                                          <p:val>
                                            <p:strVal val="ppt_h"/>
                                          </p:val>
                                        </p:tav>
                                        <p:tav tm="85000">
                                          <p:val>
                                            <p:strVal val="0.92*ppt_h"/>
                                          </p:val>
                                        </p:tav>
                                        <p:tav tm="90000">
                                          <p:val>
                                            <p:strVal val="0.71*ppt_h"/>
                                          </p:val>
                                        </p:tav>
                                        <p:tav tm="95000">
                                          <p:val>
                                            <p:strVal val="0.38*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9" presetClass="entr" presetSubtype="5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 fmla="#ppt_h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"/>
                  </p:tgtEl>
                </p:cond>
              </p:nextCondLst>
            </p:seq>
            <p:seq concurrent="1" nextAc="seek">
              <p:cTn id="23" restart="whenNotActive" fill="hold" evtFilter="cancelBubble" nodeType="interactiveSeq">
                <p:stCondLst>
                  <p:cond evt="onClick" delay="0">
                    <p:tgtEl>
                      <p:spTgt spid="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4" fill="hold">
                      <p:stCondLst>
                        <p:cond delay="0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19" presetClass="exit" presetSubtype="5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27" dur="500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strVal val="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500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5000">
                                          <p:val>
                                            <p:strVal val="0.92*ppt_h"/>
                                          </p:val>
                                        </p:tav>
                                        <p:tav tm="10000">
                                          <p:val>
                                            <p:strVal val="0.71*ppt_h"/>
                                          </p:val>
                                        </p:tav>
                                        <p:tav tm="15000">
                                          <p:val>
                                            <p:strVal val="0.38*ppt_h"/>
                                          </p:val>
                                        </p:tav>
                                        <p:tav tm="20000">
                                          <p:val>
                                            <p:fltVal val="0"/>
                                          </p:val>
                                        </p:tav>
                                        <p:tav tm="25000">
                                          <p:val>
                                            <p:strVal val="-0.38*ppt_h"/>
                                          </p:val>
                                        </p:tav>
                                        <p:tav tm="30000">
                                          <p:val>
                                            <p:strVal val="-0.71*ppt_h"/>
                                          </p:val>
                                        </p:tav>
                                        <p:tav tm="35000">
                                          <p:val>
                                            <p:strVal val="-0.92*ppt_h"/>
                                          </p:val>
                                        </p:tav>
                                        <p:tav tm="40000">
                                          <p:val>
                                            <p:strVal val="-ppt_h"/>
                                          </p:val>
                                        </p:tav>
                                        <p:tav tm="45000">
                                          <p:val>
                                            <p:strVal val="-0.92*ppt_h"/>
                                          </p:val>
                                        </p:tav>
                                        <p:tav tm="50000">
                                          <p:val>
                                            <p:strVal val="-0.71*ppt_h"/>
                                          </p:val>
                                        </p:tav>
                                        <p:tav tm="55000">
                                          <p:val>
                                            <p:strVal val="-0.38*ppt_h"/>
                                          </p:val>
                                        </p:tav>
                                        <p:tav tm="60000">
                                          <p:val>
                                            <p:fltVal val="0"/>
                                          </p:val>
                                        </p:tav>
                                        <p:tav tm="65000">
                                          <p:val>
                                            <p:strVal val="0.38*ppt_h"/>
                                          </p:val>
                                        </p:tav>
                                        <p:tav tm="70000">
                                          <p:val>
                                            <p:strVal val="0.71*ppt_h"/>
                                          </p:val>
                                        </p:tav>
                                        <p:tav tm="75000">
                                          <p:val>
                                            <p:strVal val="0.92*ppt_h"/>
                                          </p:val>
                                        </p:tav>
                                        <p:tav tm="80000">
                                          <p:val>
                                            <p:strVal val="ppt_h"/>
                                          </p:val>
                                        </p:tav>
                                        <p:tav tm="85000">
                                          <p:val>
                                            <p:strVal val="0.92*ppt_h"/>
                                          </p:val>
                                        </p:tav>
                                        <p:tav tm="90000">
                                          <p:val>
                                            <p:strVal val="0.71*ppt_h"/>
                                          </p:val>
                                        </p:tav>
                                        <p:tav tm="95000">
                                          <p:val>
                                            <p:strVal val="0.38*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0" presetID="19" presetClass="entr" presetSubtype="5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 fmla="#ppt_h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19" presetClass="exit" presetSubtype="5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37" dur="500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strVal val="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500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5000">
                                          <p:val>
                                            <p:strVal val="0.92*ppt_h"/>
                                          </p:val>
                                        </p:tav>
                                        <p:tav tm="10000">
                                          <p:val>
                                            <p:strVal val="0.71*ppt_h"/>
                                          </p:val>
                                        </p:tav>
                                        <p:tav tm="15000">
                                          <p:val>
                                            <p:strVal val="0.38*ppt_h"/>
                                          </p:val>
                                        </p:tav>
                                        <p:tav tm="20000">
                                          <p:val>
                                            <p:fltVal val="0"/>
                                          </p:val>
                                        </p:tav>
                                        <p:tav tm="25000">
                                          <p:val>
                                            <p:strVal val="-0.38*ppt_h"/>
                                          </p:val>
                                        </p:tav>
                                        <p:tav tm="30000">
                                          <p:val>
                                            <p:strVal val="-0.71*ppt_h"/>
                                          </p:val>
                                        </p:tav>
                                        <p:tav tm="35000">
                                          <p:val>
                                            <p:strVal val="-0.92*ppt_h"/>
                                          </p:val>
                                        </p:tav>
                                        <p:tav tm="40000">
                                          <p:val>
                                            <p:strVal val="-ppt_h"/>
                                          </p:val>
                                        </p:tav>
                                        <p:tav tm="45000">
                                          <p:val>
                                            <p:strVal val="-0.92*ppt_h"/>
                                          </p:val>
                                        </p:tav>
                                        <p:tav tm="50000">
                                          <p:val>
                                            <p:strVal val="-0.71*ppt_h"/>
                                          </p:val>
                                        </p:tav>
                                        <p:tav tm="55000">
                                          <p:val>
                                            <p:strVal val="-0.38*ppt_h"/>
                                          </p:val>
                                        </p:tav>
                                        <p:tav tm="60000">
                                          <p:val>
                                            <p:fltVal val="0"/>
                                          </p:val>
                                        </p:tav>
                                        <p:tav tm="65000">
                                          <p:val>
                                            <p:strVal val="0.38*ppt_h"/>
                                          </p:val>
                                        </p:tav>
                                        <p:tav tm="70000">
                                          <p:val>
                                            <p:strVal val="0.71*ppt_h"/>
                                          </p:val>
                                        </p:tav>
                                        <p:tav tm="75000">
                                          <p:val>
                                            <p:strVal val="0.92*ppt_h"/>
                                          </p:val>
                                        </p:tav>
                                        <p:tav tm="80000">
                                          <p:val>
                                            <p:strVal val="ppt_h"/>
                                          </p:val>
                                        </p:tav>
                                        <p:tav tm="85000">
                                          <p:val>
                                            <p:strVal val="0.92*ppt_h"/>
                                          </p:val>
                                        </p:tav>
                                        <p:tav tm="90000">
                                          <p:val>
                                            <p:strVal val="0.71*ppt_h"/>
                                          </p:val>
                                        </p:tav>
                                        <p:tav tm="95000">
                                          <p:val>
                                            <p:strVal val="0.38*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0" presetID="19" presetClass="entr" presetSubtype="5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2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 fmla="#ppt_h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9"/>
                  </p:tgtEl>
                </p:cond>
              </p:nextCondLst>
            </p:seq>
          </p:childTnLst>
        </p:cTn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57224" y="500042"/>
            <a:ext cx="7572428" cy="1500198"/>
          </a:xfrm>
        </p:spPr>
        <p:txBody>
          <a:bodyPr>
            <a:noAutofit/>
          </a:bodyPr>
          <a:lstStyle/>
          <a:p>
            <a:pPr algn="just"/>
            <a:r>
              <a:rPr lang="ru-RU" sz="2800" dirty="0" smtClean="0">
                <a:solidFill>
                  <a:schemeClr val="bg2">
                    <a:lumMod val="25000"/>
                  </a:schemeClr>
                </a:solidFill>
                <a:latin typeface="+mn-lt"/>
              </a:rPr>
              <a:t/>
            </a:r>
            <a:br>
              <a:rPr lang="ru-RU" sz="2800" dirty="0" smtClean="0">
                <a:solidFill>
                  <a:schemeClr val="bg2">
                    <a:lumMod val="25000"/>
                  </a:schemeClr>
                </a:solidFill>
                <a:latin typeface="+mn-lt"/>
              </a:rPr>
            </a:br>
            <a:r>
              <a:rPr lang="ru-RU" sz="2800" dirty="0" smtClean="0">
                <a:solidFill>
                  <a:schemeClr val="bg2">
                    <a:lumMod val="25000"/>
                  </a:schemeClr>
                </a:solidFill>
                <a:latin typeface="+mn-lt"/>
              </a:rPr>
              <a:t/>
            </a:r>
            <a:br>
              <a:rPr lang="ru-RU" sz="2800" dirty="0" smtClean="0">
                <a:solidFill>
                  <a:schemeClr val="bg2">
                    <a:lumMod val="25000"/>
                  </a:schemeClr>
                </a:solidFill>
                <a:latin typeface="+mn-lt"/>
              </a:rPr>
            </a:br>
            <a:r>
              <a:rPr lang="ru-RU" sz="2800" dirty="0" smtClean="0">
                <a:solidFill>
                  <a:schemeClr val="bg2">
                    <a:lumMod val="25000"/>
                  </a:schemeClr>
                </a:solidFill>
                <a:latin typeface="+mn-lt"/>
              </a:rPr>
              <a:t/>
            </a:r>
            <a:br>
              <a:rPr lang="ru-RU" sz="2800" dirty="0" smtClean="0">
                <a:solidFill>
                  <a:schemeClr val="bg2">
                    <a:lumMod val="25000"/>
                  </a:schemeClr>
                </a:solidFill>
                <a:latin typeface="+mn-lt"/>
              </a:rPr>
            </a:br>
            <a:r>
              <a:rPr lang="ru-RU" sz="2800" dirty="0" smtClean="0">
                <a:solidFill>
                  <a:schemeClr val="bg2">
                    <a:lumMod val="25000"/>
                  </a:schemeClr>
                </a:solidFill>
                <a:latin typeface="+mn-lt"/>
              </a:rPr>
              <a:t/>
            </a:r>
            <a:br>
              <a:rPr lang="ru-RU" sz="2800" dirty="0" smtClean="0">
                <a:solidFill>
                  <a:schemeClr val="bg2">
                    <a:lumMod val="25000"/>
                  </a:schemeClr>
                </a:solidFill>
                <a:latin typeface="+mn-lt"/>
              </a:rPr>
            </a:br>
            <a:r>
              <a:rPr lang="ru-RU" sz="2800" dirty="0" smtClean="0">
                <a:solidFill>
                  <a:schemeClr val="bg2">
                    <a:lumMod val="25000"/>
                  </a:schemeClr>
                </a:solidFill>
                <a:latin typeface="+mn-lt"/>
              </a:rPr>
              <a:t/>
            </a:r>
            <a:br>
              <a:rPr lang="ru-RU" sz="2800" dirty="0" smtClean="0">
                <a:solidFill>
                  <a:schemeClr val="bg2">
                    <a:lumMod val="25000"/>
                  </a:schemeClr>
                </a:solidFill>
                <a:latin typeface="+mn-lt"/>
              </a:rPr>
            </a:br>
            <a:r>
              <a:rPr lang="ru-RU" sz="2800" dirty="0" smtClean="0">
                <a:solidFill>
                  <a:schemeClr val="bg2">
                    <a:lumMod val="25000"/>
                  </a:schemeClr>
                </a:solidFill>
                <a:latin typeface="+mn-lt"/>
              </a:rPr>
              <a:t/>
            </a:r>
            <a:br>
              <a:rPr lang="ru-RU" sz="2800" dirty="0" smtClean="0">
                <a:solidFill>
                  <a:schemeClr val="bg2">
                    <a:lumMod val="25000"/>
                  </a:schemeClr>
                </a:solidFill>
                <a:latin typeface="+mn-lt"/>
              </a:rPr>
            </a:br>
            <a:r>
              <a:rPr lang="ru-RU" sz="2800" dirty="0" smtClean="0">
                <a:solidFill>
                  <a:schemeClr val="bg2">
                    <a:lumMod val="25000"/>
                  </a:schemeClr>
                </a:solidFill>
                <a:latin typeface="+mn-lt"/>
              </a:rPr>
              <a:t/>
            </a:r>
            <a:br>
              <a:rPr lang="ru-RU" sz="2800" dirty="0" smtClean="0">
                <a:solidFill>
                  <a:schemeClr val="bg2">
                    <a:lumMod val="25000"/>
                  </a:schemeClr>
                </a:solidFill>
                <a:latin typeface="+mn-lt"/>
              </a:rPr>
            </a:br>
            <a:r>
              <a:rPr lang="ru-RU" sz="2800" dirty="0" smtClean="0">
                <a:solidFill>
                  <a:schemeClr val="bg2">
                    <a:lumMod val="25000"/>
                  </a:schemeClr>
                </a:solidFill>
                <a:latin typeface="+mn-lt"/>
              </a:rPr>
              <a:t> Первоначально КОНЬКИ делали из дерева, прикрепляя внизу стальные полозья. Металлические КОНЬКИ в России впервые появились триста лет назад. Молодой царь Пётр І собственноручно выковал для себя железные КОНЬКИ. Их называли «скороходами». Изгиб КОНЬКА обычно украшали изображением лошадиной головы. Отсюда и название КОНЬКИ – «маленькие КОНИ».</a:t>
            </a:r>
            <a:br>
              <a:rPr lang="ru-RU" sz="2800" dirty="0" smtClean="0">
                <a:solidFill>
                  <a:schemeClr val="bg2">
                    <a:lumMod val="25000"/>
                  </a:schemeClr>
                </a:solidFill>
                <a:latin typeface="+mn-lt"/>
              </a:rPr>
            </a:br>
            <a:r>
              <a:rPr lang="ru-RU" sz="2800" dirty="0" smtClean="0">
                <a:solidFill>
                  <a:schemeClr val="bg2">
                    <a:lumMod val="25000"/>
                  </a:schemeClr>
                </a:solidFill>
                <a:latin typeface="+mn-lt"/>
              </a:rPr>
              <a:t> КОНЁК (КОНЬКИ) - КОНЬ = «лошадка».</a:t>
            </a:r>
            <a:endParaRPr lang="ru-RU" sz="2800" dirty="0">
              <a:solidFill>
                <a:schemeClr val="bg2">
                  <a:lumMod val="25000"/>
                </a:schemeClr>
              </a:solidFill>
              <a:latin typeface="+mn-lt"/>
            </a:endParaRPr>
          </a:p>
        </p:txBody>
      </p:sp>
      <p:sp>
        <p:nvSpPr>
          <p:cNvPr id="5" name="Управляющая кнопка: в начало 4">
            <a:hlinkClick r:id="" action="ppaction://hlinkshowjump?jump=previousslide" highlightClick="1"/>
          </p:cNvPr>
          <p:cNvSpPr/>
          <p:nvPr/>
        </p:nvSpPr>
        <p:spPr>
          <a:xfrm>
            <a:off x="8001024" y="6000768"/>
            <a:ext cx="785818" cy="500066"/>
          </a:xfrm>
          <a:prstGeom prst="actionButtonBeginning">
            <a:avLst/>
          </a:prstGeom>
          <a:solidFill>
            <a:schemeClr val="accent5"/>
          </a:solidFill>
          <a:ln>
            <a:solidFill>
              <a:schemeClr val="accent2">
                <a:lumMod val="75000"/>
              </a:schemeClr>
            </a:solidFill>
          </a:ln>
          <a:scene3d>
            <a:camera prst="orthographicFront"/>
            <a:lightRig rig="threePt" dir="t"/>
          </a:scene3d>
          <a:sp3d>
            <a:bevelT w="114300" prst="artDeco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</p:cSld>
  <p:clrMapOvr>
    <a:masterClrMapping/>
  </p:clrMapOvr>
  <p:transition advClick="0"/>
  <p:timing>
    <p:tnLst>
      <p:par>
        <p:cTn id="1" dur="indefinite" restart="never" nodeType="tmRoot"/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кругленный прямоугольник 2"/>
          <p:cNvSpPr/>
          <p:nvPr/>
        </p:nvSpPr>
        <p:spPr>
          <a:xfrm>
            <a:off x="785786" y="642918"/>
            <a:ext cx="3528392" cy="720080"/>
          </a:xfrm>
          <a:prstGeom prst="roundRect">
            <a:avLst/>
          </a:prstGeom>
          <a:noFill/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 sz="3200" b="1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" name="Скругленный прямоугольник 3"/>
          <p:cNvSpPr/>
          <p:nvPr/>
        </p:nvSpPr>
        <p:spPr>
          <a:xfrm>
            <a:off x="785786" y="648618"/>
            <a:ext cx="3528392" cy="720080"/>
          </a:xfrm>
          <a:prstGeom prst="roundRect">
            <a:avLst/>
          </a:prstGeom>
          <a:solidFill>
            <a:srgbClr val="00B050"/>
          </a:solidFill>
          <a:ln>
            <a:solidFill>
              <a:srgbClr val="00B050"/>
            </a:solidFill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3200" b="1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К</a:t>
            </a:r>
            <a:r>
              <a:rPr lang="ru-RU" sz="3200" b="1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о</a:t>
            </a:r>
            <a:r>
              <a:rPr lang="ru-RU" sz="3200" b="1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рова</a:t>
            </a:r>
            <a:endParaRPr lang="ru-RU" sz="3200" b="1" dirty="0">
              <a:solidFill>
                <a:schemeClr val="bg1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5" name="Скругленный прямоугольник 4"/>
          <p:cNvSpPr/>
          <p:nvPr/>
        </p:nvSpPr>
        <p:spPr>
          <a:xfrm>
            <a:off x="785786" y="642918"/>
            <a:ext cx="3528392" cy="720080"/>
          </a:xfrm>
          <a:prstGeom prst="roundRect">
            <a:avLst/>
          </a:prstGeom>
          <a:solidFill>
            <a:schemeClr val="accent2">
              <a:lumMod val="75000"/>
            </a:schemeClr>
          </a:solidFill>
          <a:ln>
            <a:solidFill>
              <a:schemeClr val="accent2">
                <a:lumMod val="75000"/>
              </a:schemeClr>
            </a:solidFill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3200" b="1" dirty="0" err="1" smtClean="0">
                <a:latin typeface="Arial" pitchFamily="34" charset="0"/>
                <a:cs typeface="Arial" pitchFamily="34" charset="0"/>
              </a:rPr>
              <a:t>К_рова</a:t>
            </a:r>
            <a:endParaRPr lang="ru-RU" sz="3200" b="1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6" name="Скругленный прямоугольник 5"/>
          <p:cNvSpPr/>
          <p:nvPr/>
        </p:nvSpPr>
        <p:spPr>
          <a:xfrm>
            <a:off x="785786" y="642918"/>
            <a:ext cx="3528392" cy="720080"/>
          </a:xfrm>
          <a:prstGeom prst="roundRect">
            <a:avLst/>
          </a:prstGeom>
          <a:noFill/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 sz="3200" b="1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7" name="Скругленный прямоугольник 6"/>
          <p:cNvSpPr/>
          <p:nvPr/>
        </p:nvSpPr>
        <p:spPr>
          <a:xfrm>
            <a:off x="714348" y="1643050"/>
            <a:ext cx="3714776" cy="3357586"/>
          </a:xfrm>
          <a:prstGeom prst="roundRect">
            <a:avLst/>
          </a:prstGeom>
          <a:solidFill>
            <a:srgbClr val="00B050"/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r>
              <a:rPr lang="ru-RU" sz="2800" b="1" dirty="0" smtClean="0">
                <a:latin typeface="Arial" pitchFamily="34" charset="0"/>
                <a:cs typeface="Arial" pitchFamily="34" charset="0"/>
              </a:rPr>
              <a:t>Крупное рогатое домашнее животное, дающее молоко.</a:t>
            </a:r>
            <a:endParaRPr lang="ru-RU" sz="2800" b="1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8" name="Скругленный прямоугольник 7"/>
          <p:cNvSpPr/>
          <p:nvPr/>
        </p:nvSpPr>
        <p:spPr>
          <a:xfrm>
            <a:off x="714348" y="1643050"/>
            <a:ext cx="3714776" cy="3357586"/>
          </a:xfrm>
          <a:prstGeom prst="roundRect">
            <a:avLst/>
          </a:prstGeom>
          <a:solidFill>
            <a:schemeClr val="bg2">
              <a:lumMod val="50000"/>
            </a:schemeClr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3200" b="1" dirty="0" smtClean="0">
                <a:latin typeface="Arial" pitchFamily="34" charset="0"/>
                <a:cs typeface="Arial" pitchFamily="34" charset="0"/>
              </a:rPr>
              <a:t>Лексическое значение</a:t>
            </a:r>
            <a:endParaRPr lang="ru-RU" sz="3200" b="1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9" name="Скругленный прямоугольник 8"/>
          <p:cNvSpPr/>
          <p:nvPr/>
        </p:nvSpPr>
        <p:spPr>
          <a:xfrm>
            <a:off x="714348" y="1643050"/>
            <a:ext cx="3714776" cy="3357586"/>
          </a:xfrm>
          <a:prstGeom prst="roundRect">
            <a:avLst/>
          </a:prstGeom>
          <a:noFill/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 sz="3200" b="1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1" name="Стрелка вправо 10">
            <a:hlinkClick r:id="" action="ppaction://hlinkshowjump?jump=nextslide"/>
          </p:cNvPr>
          <p:cNvSpPr/>
          <p:nvPr/>
        </p:nvSpPr>
        <p:spPr>
          <a:xfrm>
            <a:off x="6000760" y="5286388"/>
            <a:ext cx="2643206" cy="1143008"/>
          </a:xfrm>
          <a:prstGeom prst="rightArrow">
            <a:avLst/>
          </a:prstGeom>
          <a:solidFill>
            <a:schemeClr val="accent2"/>
          </a:solidFill>
          <a:scene3d>
            <a:camera prst="orthographicFront"/>
            <a:lightRig rig="threePt" dir="t"/>
          </a:scene3d>
          <a:sp3d>
            <a:bevelT w="114300" prst="artDeco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000" b="1" dirty="0" smtClean="0"/>
              <a:t>Этимология</a:t>
            </a:r>
            <a:endParaRPr lang="ru-RU" sz="2000" b="1" dirty="0"/>
          </a:p>
        </p:txBody>
      </p:sp>
      <p:sp>
        <p:nvSpPr>
          <p:cNvPr id="13" name="Горизонтальный свиток 12">
            <a:hlinkClick r:id="rId2" action="ppaction://hlinksldjump"/>
          </p:cNvPr>
          <p:cNvSpPr/>
          <p:nvPr/>
        </p:nvSpPr>
        <p:spPr>
          <a:xfrm>
            <a:off x="2857488" y="5143512"/>
            <a:ext cx="2500330" cy="1357322"/>
          </a:xfrm>
          <a:prstGeom prst="horizontalScroll">
            <a:avLst/>
          </a:prstGeom>
          <a:effectLst>
            <a:glow rad="139700">
              <a:schemeClr val="accent2">
                <a:satMod val="175000"/>
                <a:alpha val="40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3200" b="1" dirty="0" smtClean="0"/>
              <a:t>Задания</a:t>
            </a:r>
            <a:endParaRPr lang="ru-RU" sz="3200" b="1" dirty="0"/>
          </a:p>
        </p:txBody>
      </p:sp>
      <p:sp>
        <p:nvSpPr>
          <p:cNvPr id="14" name="Управляющая кнопка: домой 13">
            <a:hlinkClick r:id="rId3" action="ppaction://hlinksldjump" highlightClick="1"/>
          </p:cNvPr>
          <p:cNvSpPr/>
          <p:nvPr/>
        </p:nvSpPr>
        <p:spPr>
          <a:xfrm>
            <a:off x="1428728" y="5786454"/>
            <a:ext cx="642942" cy="714380"/>
          </a:xfrm>
          <a:prstGeom prst="actionButtonHome">
            <a:avLst/>
          </a:prstGeom>
          <a:solidFill>
            <a:schemeClr val="accent5"/>
          </a:solidFill>
          <a:ln>
            <a:solidFill>
              <a:schemeClr val="accent2">
                <a:lumMod val="75000"/>
              </a:schemeClr>
            </a:solidFill>
          </a:ln>
          <a:scene3d>
            <a:camera prst="orthographicFront"/>
            <a:lightRig rig="threePt" dir="t"/>
          </a:scene3d>
          <a:sp3d>
            <a:bevelT w="114300" prst="artDeco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16" name="Рисунок 15" descr="корова.jpg"/>
          <p:cNvPicPr>
            <a:picLocks noChangeAspect="1"/>
          </p:cNvPicPr>
          <p:nvPr/>
        </p:nvPicPr>
        <p:blipFill>
          <a:blip r:embed="rId4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4572000" y="1500174"/>
            <a:ext cx="4024314" cy="3018236"/>
          </a:xfrm>
          <a:prstGeom prst="rect">
            <a:avLst/>
          </a:prstGeom>
        </p:spPr>
      </p:pic>
    </p:spTree>
  </p:cSld>
  <p:clrMapOvr>
    <a:masterClrMapping/>
  </p:clrMapOvr>
  <p:transition advClick="0"/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9" presetClass="exit" presetSubtype="5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6" dur="500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strVal val="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5000">
                                          <p:val>
                                            <p:strVal val="0.92*ppt_h"/>
                                          </p:val>
                                        </p:tav>
                                        <p:tav tm="10000">
                                          <p:val>
                                            <p:strVal val="0.71*ppt_h"/>
                                          </p:val>
                                        </p:tav>
                                        <p:tav tm="15000">
                                          <p:val>
                                            <p:strVal val="0.38*ppt_h"/>
                                          </p:val>
                                        </p:tav>
                                        <p:tav tm="20000">
                                          <p:val>
                                            <p:fltVal val="0"/>
                                          </p:val>
                                        </p:tav>
                                        <p:tav tm="25000">
                                          <p:val>
                                            <p:strVal val="-0.38*ppt_h"/>
                                          </p:val>
                                        </p:tav>
                                        <p:tav tm="30000">
                                          <p:val>
                                            <p:strVal val="-0.71*ppt_h"/>
                                          </p:val>
                                        </p:tav>
                                        <p:tav tm="35000">
                                          <p:val>
                                            <p:strVal val="-0.92*ppt_h"/>
                                          </p:val>
                                        </p:tav>
                                        <p:tav tm="40000">
                                          <p:val>
                                            <p:strVal val="-ppt_h"/>
                                          </p:val>
                                        </p:tav>
                                        <p:tav tm="45000">
                                          <p:val>
                                            <p:strVal val="-0.92*ppt_h"/>
                                          </p:val>
                                        </p:tav>
                                        <p:tav tm="50000">
                                          <p:val>
                                            <p:strVal val="-0.71*ppt_h"/>
                                          </p:val>
                                        </p:tav>
                                        <p:tav tm="55000">
                                          <p:val>
                                            <p:strVal val="-0.38*ppt_h"/>
                                          </p:val>
                                        </p:tav>
                                        <p:tav tm="60000">
                                          <p:val>
                                            <p:fltVal val="0"/>
                                          </p:val>
                                        </p:tav>
                                        <p:tav tm="65000">
                                          <p:val>
                                            <p:strVal val="0.38*ppt_h"/>
                                          </p:val>
                                        </p:tav>
                                        <p:tav tm="70000">
                                          <p:val>
                                            <p:strVal val="0.71*ppt_h"/>
                                          </p:val>
                                        </p:tav>
                                        <p:tav tm="75000">
                                          <p:val>
                                            <p:strVal val="0.92*ppt_h"/>
                                          </p:val>
                                        </p:tav>
                                        <p:tav tm="80000">
                                          <p:val>
                                            <p:strVal val="ppt_h"/>
                                          </p:val>
                                        </p:tav>
                                        <p:tav tm="85000">
                                          <p:val>
                                            <p:strVal val="0.92*ppt_h"/>
                                          </p:val>
                                        </p:tav>
                                        <p:tav tm="90000">
                                          <p:val>
                                            <p:strVal val="0.71*ppt_h"/>
                                          </p:val>
                                        </p:tav>
                                        <p:tav tm="95000">
                                          <p:val>
                                            <p:strVal val="0.38*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9" presetClass="entr" presetSubtype="5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 fmla="#ppt_h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9" presetClass="exit" presetSubtype="5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16" dur="500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strVal val="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500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5000">
                                          <p:val>
                                            <p:strVal val="0.92*ppt_h"/>
                                          </p:val>
                                        </p:tav>
                                        <p:tav tm="10000">
                                          <p:val>
                                            <p:strVal val="0.71*ppt_h"/>
                                          </p:val>
                                        </p:tav>
                                        <p:tav tm="15000">
                                          <p:val>
                                            <p:strVal val="0.38*ppt_h"/>
                                          </p:val>
                                        </p:tav>
                                        <p:tav tm="20000">
                                          <p:val>
                                            <p:fltVal val="0"/>
                                          </p:val>
                                        </p:tav>
                                        <p:tav tm="25000">
                                          <p:val>
                                            <p:strVal val="-0.38*ppt_h"/>
                                          </p:val>
                                        </p:tav>
                                        <p:tav tm="30000">
                                          <p:val>
                                            <p:strVal val="-0.71*ppt_h"/>
                                          </p:val>
                                        </p:tav>
                                        <p:tav tm="35000">
                                          <p:val>
                                            <p:strVal val="-0.92*ppt_h"/>
                                          </p:val>
                                        </p:tav>
                                        <p:tav tm="40000">
                                          <p:val>
                                            <p:strVal val="-ppt_h"/>
                                          </p:val>
                                        </p:tav>
                                        <p:tav tm="45000">
                                          <p:val>
                                            <p:strVal val="-0.92*ppt_h"/>
                                          </p:val>
                                        </p:tav>
                                        <p:tav tm="50000">
                                          <p:val>
                                            <p:strVal val="-0.71*ppt_h"/>
                                          </p:val>
                                        </p:tav>
                                        <p:tav tm="55000">
                                          <p:val>
                                            <p:strVal val="-0.38*ppt_h"/>
                                          </p:val>
                                        </p:tav>
                                        <p:tav tm="60000">
                                          <p:val>
                                            <p:fltVal val="0"/>
                                          </p:val>
                                        </p:tav>
                                        <p:tav tm="65000">
                                          <p:val>
                                            <p:strVal val="0.38*ppt_h"/>
                                          </p:val>
                                        </p:tav>
                                        <p:tav tm="70000">
                                          <p:val>
                                            <p:strVal val="0.71*ppt_h"/>
                                          </p:val>
                                        </p:tav>
                                        <p:tav tm="75000">
                                          <p:val>
                                            <p:strVal val="0.92*ppt_h"/>
                                          </p:val>
                                        </p:tav>
                                        <p:tav tm="80000">
                                          <p:val>
                                            <p:strVal val="ppt_h"/>
                                          </p:val>
                                        </p:tav>
                                        <p:tav tm="85000">
                                          <p:val>
                                            <p:strVal val="0.92*ppt_h"/>
                                          </p:val>
                                        </p:tav>
                                        <p:tav tm="90000">
                                          <p:val>
                                            <p:strVal val="0.71*ppt_h"/>
                                          </p:val>
                                        </p:tav>
                                        <p:tav tm="95000">
                                          <p:val>
                                            <p:strVal val="0.38*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9" presetClass="entr" presetSubtype="5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 fmla="#ppt_h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"/>
                  </p:tgtEl>
                </p:cond>
              </p:nextCondLst>
            </p:seq>
            <p:seq concurrent="1" nextAc="seek">
              <p:cTn id="23" restart="whenNotActive" fill="hold" evtFilter="cancelBubble" nodeType="interactiveSeq">
                <p:stCondLst>
                  <p:cond evt="onClick" delay="0">
                    <p:tgtEl>
                      <p:spTgt spid="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4" fill="hold">
                      <p:stCondLst>
                        <p:cond delay="0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19" presetClass="exit" presetSubtype="5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27" dur="500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strVal val="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500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5000">
                                          <p:val>
                                            <p:strVal val="0.92*ppt_h"/>
                                          </p:val>
                                        </p:tav>
                                        <p:tav tm="10000">
                                          <p:val>
                                            <p:strVal val="0.71*ppt_h"/>
                                          </p:val>
                                        </p:tav>
                                        <p:tav tm="15000">
                                          <p:val>
                                            <p:strVal val="0.38*ppt_h"/>
                                          </p:val>
                                        </p:tav>
                                        <p:tav tm="20000">
                                          <p:val>
                                            <p:fltVal val="0"/>
                                          </p:val>
                                        </p:tav>
                                        <p:tav tm="25000">
                                          <p:val>
                                            <p:strVal val="-0.38*ppt_h"/>
                                          </p:val>
                                        </p:tav>
                                        <p:tav tm="30000">
                                          <p:val>
                                            <p:strVal val="-0.71*ppt_h"/>
                                          </p:val>
                                        </p:tav>
                                        <p:tav tm="35000">
                                          <p:val>
                                            <p:strVal val="-0.92*ppt_h"/>
                                          </p:val>
                                        </p:tav>
                                        <p:tav tm="40000">
                                          <p:val>
                                            <p:strVal val="-ppt_h"/>
                                          </p:val>
                                        </p:tav>
                                        <p:tav tm="45000">
                                          <p:val>
                                            <p:strVal val="-0.92*ppt_h"/>
                                          </p:val>
                                        </p:tav>
                                        <p:tav tm="50000">
                                          <p:val>
                                            <p:strVal val="-0.71*ppt_h"/>
                                          </p:val>
                                        </p:tav>
                                        <p:tav tm="55000">
                                          <p:val>
                                            <p:strVal val="-0.38*ppt_h"/>
                                          </p:val>
                                        </p:tav>
                                        <p:tav tm="60000">
                                          <p:val>
                                            <p:fltVal val="0"/>
                                          </p:val>
                                        </p:tav>
                                        <p:tav tm="65000">
                                          <p:val>
                                            <p:strVal val="0.38*ppt_h"/>
                                          </p:val>
                                        </p:tav>
                                        <p:tav tm="70000">
                                          <p:val>
                                            <p:strVal val="0.71*ppt_h"/>
                                          </p:val>
                                        </p:tav>
                                        <p:tav tm="75000">
                                          <p:val>
                                            <p:strVal val="0.92*ppt_h"/>
                                          </p:val>
                                        </p:tav>
                                        <p:tav tm="80000">
                                          <p:val>
                                            <p:strVal val="ppt_h"/>
                                          </p:val>
                                        </p:tav>
                                        <p:tav tm="85000">
                                          <p:val>
                                            <p:strVal val="0.92*ppt_h"/>
                                          </p:val>
                                        </p:tav>
                                        <p:tav tm="90000">
                                          <p:val>
                                            <p:strVal val="0.71*ppt_h"/>
                                          </p:val>
                                        </p:tav>
                                        <p:tav tm="95000">
                                          <p:val>
                                            <p:strVal val="0.38*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0" presetID="19" presetClass="entr" presetSubtype="5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 fmla="#ppt_h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19" presetClass="exit" presetSubtype="5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37" dur="500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strVal val="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500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5000">
                                          <p:val>
                                            <p:strVal val="0.92*ppt_h"/>
                                          </p:val>
                                        </p:tav>
                                        <p:tav tm="10000">
                                          <p:val>
                                            <p:strVal val="0.71*ppt_h"/>
                                          </p:val>
                                        </p:tav>
                                        <p:tav tm="15000">
                                          <p:val>
                                            <p:strVal val="0.38*ppt_h"/>
                                          </p:val>
                                        </p:tav>
                                        <p:tav tm="20000">
                                          <p:val>
                                            <p:fltVal val="0"/>
                                          </p:val>
                                        </p:tav>
                                        <p:tav tm="25000">
                                          <p:val>
                                            <p:strVal val="-0.38*ppt_h"/>
                                          </p:val>
                                        </p:tav>
                                        <p:tav tm="30000">
                                          <p:val>
                                            <p:strVal val="-0.71*ppt_h"/>
                                          </p:val>
                                        </p:tav>
                                        <p:tav tm="35000">
                                          <p:val>
                                            <p:strVal val="-0.92*ppt_h"/>
                                          </p:val>
                                        </p:tav>
                                        <p:tav tm="40000">
                                          <p:val>
                                            <p:strVal val="-ppt_h"/>
                                          </p:val>
                                        </p:tav>
                                        <p:tav tm="45000">
                                          <p:val>
                                            <p:strVal val="-0.92*ppt_h"/>
                                          </p:val>
                                        </p:tav>
                                        <p:tav tm="50000">
                                          <p:val>
                                            <p:strVal val="-0.71*ppt_h"/>
                                          </p:val>
                                        </p:tav>
                                        <p:tav tm="55000">
                                          <p:val>
                                            <p:strVal val="-0.38*ppt_h"/>
                                          </p:val>
                                        </p:tav>
                                        <p:tav tm="60000">
                                          <p:val>
                                            <p:fltVal val="0"/>
                                          </p:val>
                                        </p:tav>
                                        <p:tav tm="65000">
                                          <p:val>
                                            <p:strVal val="0.38*ppt_h"/>
                                          </p:val>
                                        </p:tav>
                                        <p:tav tm="70000">
                                          <p:val>
                                            <p:strVal val="0.71*ppt_h"/>
                                          </p:val>
                                        </p:tav>
                                        <p:tav tm="75000">
                                          <p:val>
                                            <p:strVal val="0.92*ppt_h"/>
                                          </p:val>
                                        </p:tav>
                                        <p:tav tm="80000">
                                          <p:val>
                                            <p:strVal val="ppt_h"/>
                                          </p:val>
                                        </p:tav>
                                        <p:tav tm="85000">
                                          <p:val>
                                            <p:strVal val="0.92*ppt_h"/>
                                          </p:val>
                                        </p:tav>
                                        <p:tav tm="90000">
                                          <p:val>
                                            <p:strVal val="0.71*ppt_h"/>
                                          </p:val>
                                        </p:tav>
                                        <p:tav tm="95000">
                                          <p:val>
                                            <p:strVal val="0.38*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0" presetID="19" presetClass="entr" presetSubtype="5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2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 fmla="#ppt_h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9"/>
                  </p:tgtEl>
                </p:cond>
              </p:nextCondLst>
            </p:seq>
          </p:childTnLst>
        </p:cTn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57224" y="500042"/>
            <a:ext cx="7572428" cy="1500198"/>
          </a:xfrm>
        </p:spPr>
        <p:txBody>
          <a:bodyPr>
            <a:noAutofit/>
          </a:bodyPr>
          <a:lstStyle/>
          <a:p>
            <a:pPr algn="just"/>
            <a:r>
              <a:rPr lang="ru-RU" sz="2800" dirty="0" smtClean="0">
                <a:solidFill>
                  <a:schemeClr val="bg2">
                    <a:lumMod val="25000"/>
                  </a:schemeClr>
                </a:solidFill>
                <a:latin typeface="+mn-lt"/>
              </a:rPr>
              <a:t/>
            </a:r>
            <a:br>
              <a:rPr lang="ru-RU" sz="2800" dirty="0" smtClean="0">
                <a:solidFill>
                  <a:schemeClr val="bg2">
                    <a:lumMod val="25000"/>
                  </a:schemeClr>
                </a:solidFill>
                <a:latin typeface="+mn-lt"/>
              </a:rPr>
            </a:br>
            <a:r>
              <a:rPr lang="ru-RU" sz="2800" dirty="0" smtClean="0">
                <a:solidFill>
                  <a:schemeClr val="bg2">
                    <a:lumMod val="25000"/>
                  </a:schemeClr>
                </a:solidFill>
                <a:latin typeface="+mn-lt"/>
              </a:rPr>
              <a:t>Своё название КОРОВА получила по наличию рогов: от латинского КОР - «рог», КОРНА – «рогатая», «имеющая рога». КОРОВА-КОР, КОРНА = «рог», «рогатое животное».</a:t>
            </a:r>
            <a:endParaRPr lang="ru-RU" sz="2800" dirty="0">
              <a:solidFill>
                <a:schemeClr val="bg2">
                  <a:lumMod val="25000"/>
                </a:schemeClr>
              </a:solidFill>
              <a:latin typeface="+mn-lt"/>
            </a:endParaRPr>
          </a:p>
        </p:txBody>
      </p:sp>
      <p:sp>
        <p:nvSpPr>
          <p:cNvPr id="5" name="Управляющая кнопка: в начало 4">
            <a:hlinkClick r:id="" action="ppaction://hlinkshowjump?jump=previousslide" highlightClick="1"/>
          </p:cNvPr>
          <p:cNvSpPr/>
          <p:nvPr/>
        </p:nvSpPr>
        <p:spPr>
          <a:xfrm>
            <a:off x="8001024" y="6000768"/>
            <a:ext cx="785818" cy="500066"/>
          </a:xfrm>
          <a:prstGeom prst="actionButtonBeginning">
            <a:avLst/>
          </a:prstGeom>
          <a:solidFill>
            <a:schemeClr val="accent5"/>
          </a:solidFill>
          <a:ln>
            <a:solidFill>
              <a:schemeClr val="accent2">
                <a:lumMod val="75000"/>
              </a:schemeClr>
            </a:solidFill>
          </a:ln>
          <a:scene3d>
            <a:camera prst="orthographicFront"/>
            <a:lightRig rig="threePt" dir="t"/>
          </a:scene3d>
          <a:sp3d>
            <a:bevelT w="114300" prst="artDeco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4" name="Рисунок 3" descr="корова 2.jpg"/>
          <p:cNvPicPr>
            <a:picLocks noChangeAspect="1"/>
          </p:cNvPicPr>
          <p:nvPr/>
        </p:nvPicPr>
        <p:blipFill>
          <a:blip r:embed="rId2" cstate="email"/>
          <a:srcRect/>
          <a:stretch>
            <a:fillRect/>
          </a:stretch>
        </p:blipFill>
        <p:spPr>
          <a:xfrm>
            <a:off x="2143108" y="2500306"/>
            <a:ext cx="5711455" cy="3714752"/>
          </a:xfrm>
          <a:prstGeom prst="rect">
            <a:avLst/>
          </a:prstGeom>
        </p:spPr>
      </p:pic>
    </p:spTree>
  </p:cSld>
  <p:clrMapOvr>
    <a:masterClrMapping/>
  </p:clrMapOvr>
  <p:transition advClick="0"/>
  <p:timing>
    <p:tnLst>
      <p:par>
        <p:cTn id="1" dur="indefinite" restart="never" nodeType="tmRoot"/>
      </p:par>
    </p:tn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кругленный прямоугольник 2"/>
          <p:cNvSpPr/>
          <p:nvPr/>
        </p:nvSpPr>
        <p:spPr>
          <a:xfrm>
            <a:off x="785786" y="642918"/>
            <a:ext cx="3528392" cy="720080"/>
          </a:xfrm>
          <a:prstGeom prst="roundRect">
            <a:avLst/>
          </a:prstGeom>
          <a:noFill/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 sz="3200" b="1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" name="Скругленный прямоугольник 3"/>
          <p:cNvSpPr/>
          <p:nvPr/>
        </p:nvSpPr>
        <p:spPr>
          <a:xfrm>
            <a:off x="785786" y="648618"/>
            <a:ext cx="3528392" cy="720080"/>
          </a:xfrm>
          <a:prstGeom prst="roundRect">
            <a:avLst/>
          </a:prstGeom>
          <a:solidFill>
            <a:srgbClr val="00B050"/>
          </a:solidFill>
          <a:ln>
            <a:solidFill>
              <a:srgbClr val="00B050"/>
            </a:solidFill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3200" b="1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Кр</a:t>
            </a:r>
            <a:r>
              <a:rPr lang="ru-RU" sz="3200" b="1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о</a:t>
            </a:r>
            <a:r>
              <a:rPr lang="ru-RU" sz="3200" b="1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вать</a:t>
            </a:r>
            <a:endParaRPr lang="ru-RU" sz="3200" b="1" dirty="0">
              <a:solidFill>
                <a:schemeClr val="bg1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5" name="Скругленный прямоугольник 4"/>
          <p:cNvSpPr/>
          <p:nvPr/>
        </p:nvSpPr>
        <p:spPr>
          <a:xfrm>
            <a:off x="785786" y="642918"/>
            <a:ext cx="3528392" cy="720080"/>
          </a:xfrm>
          <a:prstGeom prst="roundRect">
            <a:avLst/>
          </a:prstGeom>
          <a:solidFill>
            <a:schemeClr val="accent2">
              <a:lumMod val="75000"/>
            </a:schemeClr>
          </a:solidFill>
          <a:ln>
            <a:solidFill>
              <a:schemeClr val="accent2">
                <a:lumMod val="75000"/>
              </a:schemeClr>
            </a:solidFill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3200" b="1" dirty="0" err="1" smtClean="0">
                <a:latin typeface="Arial" pitchFamily="34" charset="0"/>
                <a:cs typeface="Arial" pitchFamily="34" charset="0"/>
              </a:rPr>
              <a:t>Кр_вать</a:t>
            </a:r>
            <a:endParaRPr lang="ru-RU" sz="3200" b="1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6" name="Скругленный прямоугольник 5"/>
          <p:cNvSpPr/>
          <p:nvPr/>
        </p:nvSpPr>
        <p:spPr>
          <a:xfrm>
            <a:off x="785786" y="642918"/>
            <a:ext cx="3528392" cy="720080"/>
          </a:xfrm>
          <a:prstGeom prst="roundRect">
            <a:avLst/>
          </a:prstGeom>
          <a:noFill/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 sz="3200" b="1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7" name="Скругленный прямоугольник 6"/>
          <p:cNvSpPr/>
          <p:nvPr/>
        </p:nvSpPr>
        <p:spPr>
          <a:xfrm>
            <a:off x="714348" y="1643050"/>
            <a:ext cx="3714776" cy="3357586"/>
          </a:xfrm>
          <a:prstGeom prst="roundRect">
            <a:avLst/>
          </a:prstGeom>
          <a:solidFill>
            <a:srgbClr val="00B050"/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r>
              <a:rPr lang="ru-RU" sz="2200" b="1" dirty="0" smtClean="0">
                <a:latin typeface="Arial" pitchFamily="34" charset="0"/>
                <a:cs typeface="Arial" pitchFamily="34" charset="0"/>
              </a:rPr>
              <a:t>Предмет мебели для спанья – длинная рама с ножками и двумя боковыми спинками, на которую кладут матрас и постельные принадлежности</a:t>
            </a:r>
            <a:r>
              <a:rPr lang="ru-RU" sz="2800" b="1" dirty="0" smtClean="0">
                <a:latin typeface="Arial" pitchFamily="34" charset="0"/>
                <a:cs typeface="Arial" pitchFamily="34" charset="0"/>
              </a:rPr>
              <a:t>.</a:t>
            </a:r>
            <a:endParaRPr lang="ru-RU" sz="2800" b="1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8" name="Скругленный прямоугольник 7"/>
          <p:cNvSpPr/>
          <p:nvPr/>
        </p:nvSpPr>
        <p:spPr>
          <a:xfrm>
            <a:off x="714348" y="1643050"/>
            <a:ext cx="3714776" cy="3357586"/>
          </a:xfrm>
          <a:prstGeom prst="roundRect">
            <a:avLst/>
          </a:prstGeom>
          <a:solidFill>
            <a:schemeClr val="bg2">
              <a:lumMod val="50000"/>
            </a:schemeClr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3200" b="1" dirty="0" smtClean="0">
                <a:latin typeface="Arial" pitchFamily="34" charset="0"/>
                <a:cs typeface="Arial" pitchFamily="34" charset="0"/>
              </a:rPr>
              <a:t>Лексическое значение</a:t>
            </a:r>
            <a:endParaRPr lang="ru-RU" sz="3200" b="1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9" name="Скругленный прямоугольник 8"/>
          <p:cNvSpPr/>
          <p:nvPr/>
        </p:nvSpPr>
        <p:spPr>
          <a:xfrm>
            <a:off x="714348" y="1643050"/>
            <a:ext cx="3714776" cy="3357586"/>
          </a:xfrm>
          <a:prstGeom prst="roundRect">
            <a:avLst/>
          </a:prstGeom>
          <a:noFill/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 sz="3200" b="1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1" name="Стрелка вправо 10">
            <a:hlinkClick r:id="" action="ppaction://hlinkshowjump?jump=nextslide"/>
          </p:cNvPr>
          <p:cNvSpPr/>
          <p:nvPr/>
        </p:nvSpPr>
        <p:spPr>
          <a:xfrm>
            <a:off x="6000760" y="5286388"/>
            <a:ext cx="2643206" cy="1143008"/>
          </a:xfrm>
          <a:prstGeom prst="rightArrow">
            <a:avLst/>
          </a:prstGeom>
          <a:solidFill>
            <a:schemeClr val="accent2"/>
          </a:solidFill>
          <a:scene3d>
            <a:camera prst="orthographicFront"/>
            <a:lightRig rig="threePt" dir="t"/>
          </a:scene3d>
          <a:sp3d>
            <a:bevelT w="114300" prst="artDeco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000" b="1" dirty="0" smtClean="0"/>
              <a:t>Этимология</a:t>
            </a:r>
            <a:endParaRPr lang="ru-RU" sz="2000" b="1" dirty="0"/>
          </a:p>
        </p:txBody>
      </p:sp>
      <p:sp>
        <p:nvSpPr>
          <p:cNvPr id="13" name="Горизонтальный свиток 12">
            <a:hlinkClick r:id="rId2" action="ppaction://hlinksldjump"/>
          </p:cNvPr>
          <p:cNvSpPr/>
          <p:nvPr/>
        </p:nvSpPr>
        <p:spPr>
          <a:xfrm>
            <a:off x="2857488" y="5143512"/>
            <a:ext cx="2500330" cy="1357322"/>
          </a:xfrm>
          <a:prstGeom prst="horizontalScroll">
            <a:avLst/>
          </a:prstGeom>
          <a:effectLst>
            <a:glow rad="139700">
              <a:schemeClr val="accent2">
                <a:satMod val="175000"/>
                <a:alpha val="40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3200" b="1" dirty="0" smtClean="0"/>
              <a:t>Задания</a:t>
            </a:r>
            <a:endParaRPr lang="ru-RU" sz="3200" b="1" dirty="0"/>
          </a:p>
        </p:txBody>
      </p:sp>
      <p:sp>
        <p:nvSpPr>
          <p:cNvPr id="14" name="Управляющая кнопка: домой 13">
            <a:hlinkClick r:id="rId3" action="ppaction://hlinksldjump" highlightClick="1"/>
          </p:cNvPr>
          <p:cNvSpPr/>
          <p:nvPr/>
        </p:nvSpPr>
        <p:spPr>
          <a:xfrm>
            <a:off x="1428728" y="5786454"/>
            <a:ext cx="642942" cy="714380"/>
          </a:xfrm>
          <a:prstGeom prst="actionButtonHome">
            <a:avLst/>
          </a:prstGeom>
          <a:solidFill>
            <a:schemeClr val="accent5"/>
          </a:solidFill>
          <a:ln>
            <a:solidFill>
              <a:schemeClr val="accent2">
                <a:lumMod val="75000"/>
              </a:schemeClr>
            </a:solidFill>
          </a:ln>
          <a:scene3d>
            <a:camera prst="orthographicFront"/>
            <a:lightRig rig="threePt" dir="t"/>
          </a:scene3d>
          <a:sp3d>
            <a:bevelT w="114300" prst="artDeco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15" name="Рисунок 14" descr="кровать.jpg"/>
          <p:cNvPicPr>
            <a:picLocks noChangeAspect="1"/>
          </p:cNvPicPr>
          <p:nvPr/>
        </p:nvPicPr>
        <p:blipFill>
          <a:blip r:embed="rId4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4429124" y="1071546"/>
            <a:ext cx="4286252" cy="3571879"/>
          </a:xfrm>
          <a:prstGeom prst="rect">
            <a:avLst/>
          </a:prstGeom>
        </p:spPr>
      </p:pic>
    </p:spTree>
  </p:cSld>
  <p:clrMapOvr>
    <a:masterClrMapping/>
  </p:clrMapOvr>
  <p:transition advClick="0"/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9" presetClass="exit" presetSubtype="5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6" dur="500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strVal val="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5000">
                                          <p:val>
                                            <p:strVal val="0.92*ppt_h"/>
                                          </p:val>
                                        </p:tav>
                                        <p:tav tm="10000">
                                          <p:val>
                                            <p:strVal val="0.71*ppt_h"/>
                                          </p:val>
                                        </p:tav>
                                        <p:tav tm="15000">
                                          <p:val>
                                            <p:strVal val="0.38*ppt_h"/>
                                          </p:val>
                                        </p:tav>
                                        <p:tav tm="20000">
                                          <p:val>
                                            <p:fltVal val="0"/>
                                          </p:val>
                                        </p:tav>
                                        <p:tav tm="25000">
                                          <p:val>
                                            <p:strVal val="-0.38*ppt_h"/>
                                          </p:val>
                                        </p:tav>
                                        <p:tav tm="30000">
                                          <p:val>
                                            <p:strVal val="-0.71*ppt_h"/>
                                          </p:val>
                                        </p:tav>
                                        <p:tav tm="35000">
                                          <p:val>
                                            <p:strVal val="-0.92*ppt_h"/>
                                          </p:val>
                                        </p:tav>
                                        <p:tav tm="40000">
                                          <p:val>
                                            <p:strVal val="-ppt_h"/>
                                          </p:val>
                                        </p:tav>
                                        <p:tav tm="45000">
                                          <p:val>
                                            <p:strVal val="-0.92*ppt_h"/>
                                          </p:val>
                                        </p:tav>
                                        <p:tav tm="50000">
                                          <p:val>
                                            <p:strVal val="-0.71*ppt_h"/>
                                          </p:val>
                                        </p:tav>
                                        <p:tav tm="55000">
                                          <p:val>
                                            <p:strVal val="-0.38*ppt_h"/>
                                          </p:val>
                                        </p:tav>
                                        <p:tav tm="60000">
                                          <p:val>
                                            <p:fltVal val="0"/>
                                          </p:val>
                                        </p:tav>
                                        <p:tav tm="65000">
                                          <p:val>
                                            <p:strVal val="0.38*ppt_h"/>
                                          </p:val>
                                        </p:tav>
                                        <p:tav tm="70000">
                                          <p:val>
                                            <p:strVal val="0.71*ppt_h"/>
                                          </p:val>
                                        </p:tav>
                                        <p:tav tm="75000">
                                          <p:val>
                                            <p:strVal val="0.92*ppt_h"/>
                                          </p:val>
                                        </p:tav>
                                        <p:tav tm="80000">
                                          <p:val>
                                            <p:strVal val="ppt_h"/>
                                          </p:val>
                                        </p:tav>
                                        <p:tav tm="85000">
                                          <p:val>
                                            <p:strVal val="0.92*ppt_h"/>
                                          </p:val>
                                        </p:tav>
                                        <p:tav tm="90000">
                                          <p:val>
                                            <p:strVal val="0.71*ppt_h"/>
                                          </p:val>
                                        </p:tav>
                                        <p:tav tm="95000">
                                          <p:val>
                                            <p:strVal val="0.38*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9" presetClass="entr" presetSubtype="5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 fmla="#ppt_h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9" presetClass="exit" presetSubtype="5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16" dur="500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strVal val="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500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5000">
                                          <p:val>
                                            <p:strVal val="0.92*ppt_h"/>
                                          </p:val>
                                        </p:tav>
                                        <p:tav tm="10000">
                                          <p:val>
                                            <p:strVal val="0.71*ppt_h"/>
                                          </p:val>
                                        </p:tav>
                                        <p:tav tm="15000">
                                          <p:val>
                                            <p:strVal val="0.38*ppt_h"/>
                                          </p:val>
                                        </p:tav>
                                        <p:tav tm="20000">
                                          <p:val>
                                            <p:fltVal val="0"/>
                                          </p:val>
                                        </p:tav>
                                        <p:tav tm="25000">
                                          <p:val>
                                            <p:strVal val="-0.38*ppt_h"/>
                                          </p:val>
                                        </p:tav>
                                        <p:tav tm="30000">
                                          <p:val>
                                            <p:strVal val="-0.71*ppt_h"/>
                                          </p:val>
                                        </p:tav>
                                        <p:tav tm="35000">
                                          <p:val>
                                            <p:strVal val="-0.92*ppt_h"/>
                                          </p:val>
                                        </p:tav>
                                        <p:tav tm="40000">
                                          <p:val>
                                            <p:strVal val="-ppt_h"/>
                                          </p:val>
                                        </p:tav>
                                        <p:tav tm="45000">
                                          <p:val>
                                            <p:strVal val="-0.92*ppt_h"/>
                                          </p:val>
                                        </p:tav>
                                        <p:tav tm="50000">
                                          <p:val>
                                            <p:strVal val="-0.71*ppt_h"/>
                                          </p:val>
                                        </p:tav>
                                        <p:tav tm="55000">
                                          <p:val>
                                            <p:strVal val="-0.38*ppt_h"/>
                                          </p:val>
                                        </p:tav>
                                        <p:tav tm="60000">
                                          <p:val>
                                            <p:fltVal val="0"/>
                                          </p:val>
                                        </p:tav>
                                        <p:tav tm="65000">
                                          <p:val>
                                            <p:strVal val="0.38*ppt_h"/>
                                          </p:val>
                                        </p:tav>
                                        <p:tav tm="70000">
                                          <p:val>
                                            <p:strVal val="0.71*ppt_h"/>
                                          </p:val>
                                        </p:tav>
                                        <p:tav tm="75000">
                                          <p:val>
                                            <p:strVal val="0.92*ppt_h"/>
                                          </p:val>
                                        </p:tav>
                                        <p:tav tm="80000">
                                          <p:val>
                                            <p:strVal val="ppt_h"/>
                                          </p:val>
                                        </p:tav>
                                        <p:tav tm="85000">
                                          <p:val>
                                            <p:strVal val="0.92*ppt_h"/>
                                          </p:val>
                                        </p:tav>
                                        <p:tav tm="90000">
                                          <p:val>
                                            <p:strVal val="0.71*ppt_h"/>
                                          </p:val>
                                        </p:tav>
                                        <p:tav tm="95000">
                                          <p:val>
                                            <p:strVal val="0.38*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9" presetClass="entr" presetSubtype="5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 fmla="#ppt_h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"/>
                  </p:tgtEl>
                </p:cond>
              </p:nextCondLst>
            </p:seq>
            <p:seq concurrent="1" nextAc="seek">
              <p:cTn id="23" restart="whenNotActive" fill="hold" evtFilter="cancelBubble" nodeType="interactiveSeq">
                <p:stCondLst>
                  <p:cond evt="onClick" delay="0">
                    <p:tgtEl>
                      <p:spTgt spid="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4" fill="hold">
                      <p:stCondLst>
                        <p:cond delay="0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19" presetClass="exit" presetSubtype="5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27" dur="500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strVal val="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500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5000">
                                          <p:val>
                                            <p:strVal val="0.92*ppt_h"/>
                                          </p:val>
                                        </p:tav>
                                        <p:tav tm="10000">
                                          <p:val>
                                            <p:strVal val="0.71*ppt_h"/>
                                          </p:val>
                                        </p:tav>
                                        <p:tav tm="15000">
                                          <p:val>
                                            <p:strVal val="0.38*ppt_h"/>
                                          </p:val>
                                        </p:tav>
                                        <p:tav tm="20000">
                                          <p:val>
                                            <p:fltVal val="0"/>
                                          </p:val>
                                        </p:tav>
                                        <p:tav tm="25000">
                                          <p:val>
                                            <p:strVal val="-0.38*ppt_h"/>
                                          </p:val>
                                        </p:tav>
                                        <p:tav tm="30000">
                                          <p:val>
                                            <p:strVal val="-0.71*ppt_h"/>
                                          </p:val>
                                        </p:tav>
                                        <p:tav tm="35000">
                                          <p:val>
                                            <p:strVal val="-0.92*ppt_h"/>
                                          </p:val>
                                        </p:tav>
                                        <p:tav tm="40000">
                                          <p:val>
                                            <p:strVal val="-ppt_h"/>
                                          </p:val>
                                        </p:tav>
                                        <p:tav tm="45000">
                                          <p:val>
                                            <p:strVal val="-0.92*ppt_h"/>
                                          </p:val>
                                        </p:tav>
                                        <p:tav tm="50000">
                                          <p:val>
                                            <p:strVal val="-0.71*ppt_h"/>
                                          </p:val>
                                        </p:tav>
                                        <p:tav tm="55000">
                                          <p:val>
                                            <p:strVal val="-0.38*ppt_h"/>
                                          </p:val>
                                        </p:tav>
                                        <p:tav tm="60000">
                                          <p:val>
                                            <p:fltVal val="0"/>
                                          </p:val>
                                        </p:tav>
                                        <p:tav tm="65000">
                                          <p:val>
                                            <p:strVal val="0.38*ppt_h"/>
                                          </p:val>
                                        </p:tav>
                                        <p:tav tm="70000">
                                          <p:val>
                                            <p:strVal val="0.71*ppt_h"/>
                                          </p:val>
                                        </p:tav>
                                        <p:tav tm="75000">
                                          <p:val>
                                            <p:strVal val="0.92*ppt_h"/>
                                          </p:val>
                                        </p:tav>
                                        <p:tav tm="80000">
                                          <p:val>
                                            <p:strVal val="ppt_h"/>
                                          </p:val>
                                        </p:tav>
                                        <p:tav tm="85000">
                                          <p:val>
                                            <p:strVal val="0.92*ppt_h"/>
                                          </p:val>
                                        </p:tav>
                                        <p:tav tm="90000">
                                          <p:val>
                                            <p:strVal val="0.71*ppt_h"/>
                                          </p:val>
                                        </p:tav>
                                        <p:tav tm="95000">
                                          <p:val>
                                            <p:strVal val="0.38*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0" presetID="19" presetClass="entr" presetSubtype="5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 fmla="#ppt_h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19" presetClass="exit" presetSubtype="5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37" dur="500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strVal val="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500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5000">
                                          <p:val>
                                            <p:strVal val="0.92*ppt_h"/>
                                          </p:val>
                                        </p:tav>
                                        <p:tav tm="10000">
                                          <p:val>
                                            <p:strVal val="0.71*ppt_h"/>
                                          </p:val>
                                        </p:tav>
                                        <p:tav tm="15000">
                                          <p:val>
                                            <p:strVal val="0.38*ppt_h"/>
                                          </p:val>
                                        </p:tav>
                                        <p:tav tm="20000">
                                          <p:val>
                                            <p:fltVal val="0"/>
                                          </p:val>
                                        </p:tav>
                                        <p:tav tm="25000">
                                          <p:val>
                                            <p:strVal val="-0.38*ppt_h"/>
                                          </p:val>
                                        </p:tav>
                                        <p:tav tm="30000">
                                          <p:val>
                                            <p:strVal val="-0.71*ppt_h"/>
                                          </p:val>
                                        </p:tav>
                                        <p:tav tm="35000">
                                          <p:val>
                                            <p:strVal val="-0.92*ppt_h"/>
                                          </p:val>
                                        </p:tav>
                                        <p:tav tm="40000">
                                          <p:val>
                                            <p:strVal val="-ppt_h"/>
                                          </p:val>
                                        </p:tav>
                                        <p:tav tm="45000">
                                          <p:val>
                                            <p:strVal val="-0.92*ppt_h"/>
                                          </p:val>
                                        </p:tav>
                                        <p:tav tm="50000">
                                          <p:val>
                                            <p:strVal val="-0.71*ppt_h"/>
                                          </p:val>
                                        </p:tav>
                                        <p:tav tm="55000">
                                          <p:val>
                                            <p:strVal val="-0.38*ppt_h"/>
                                          </p:val>
                                        </p:tav>
                                        <p:tav tm="60000">
                                          <p:val>
                                            <p:fltVal val="0"/>
                                          </p:val>
                                        </p:tav>
                                        <p:tav tm="65000">
                                          <p:val>
                                            <p:strVal val="0.38*ppt_h"/>
                                          </p:val>
                                        </p:tav>
                                        <p:tav tm="70000">
                                          <p:val>
                                            <p:strVal val="0.71*ppt_h"/>
                                          </p:val>
                                        </p:tav>
                                        <p:tav tm="75000">
                                          <p:val>
                                            <p:strVal val="0.92*ppt_h"/>
                                          </p:val>
                                        </p:tav>
                                        <p:tav tm="80000">
                                          <p:val>
                                            <p:strVal val="ppt_h"/>
                                          </p:val>
                                        </p:tav>
                                        <p:tav tm="85000">
                                          <p:val>
                                            <p:strVal val="0.92*ppt_h"/>
                                          </p:val>
                                        </p:tav>
                                        <p:tav tm="90000">
                                          <p:val>
                                            <p:strVal val="0.71*ppt_h"/>
                                          </p:val>
                                        </p:tav>
                                        <p:tav tm="95000">
                                          <p:val>
                                            <p:strVal val="0.38*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0" presetID="19" presetClass="entr" presetSubtype="5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2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 fmla="#ppt_h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9"/>
                  </p:tgtEl>
                </p:cond>
              </p:nextCondLst>
            </p:seq>
          </p:childTnLst>
        </p:cTn>
      </p:par>
    </p:tn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57224" y="500042"/>
            <a:ext cx="7572428" cy="1500198"/>
          </a:xfrm>
        </p:spPr>
        <p:txBody>
          <a:bodyPr>
            <a:noAutofit/>
          </a:bodyPr>
          <a:lstStyle/>
          <a:p>
            <a:pPr algn="just"/>
            <a:r>
              <a:rPr lang="ru-RU" sz="2000" dirty="0" smtClean="0">
                <a:solidFill>
                  <a:schemeClr val="bg2">
                    <a:lumMod val="25000"/>
                  </a:schemeClr>
                </a:solidFill>
                <a:latin typeface="+mn-lt"/>
              </a:rPr>
              <a:t/>
            </a:r>
            <a:br>
              <a:rPr lang="ru-RU" sz="2000" dirty="0" smtClean="0">
                <a:solidFill>
                  <a:schemeClr val="bg2">
                    <a:lumMod val="25000"/>
                  </a:schemeClr>
                </a:solidFill>
                <a:latin typeface="+mn-lt"/>
              </a:rPr>
            </a:br>
            <a:r>
              <a:rPr lang="ru-RU" sz="2000" dirty="0" smtClean="0">
                <a:solidFill>
                  <a:schemeClr val="bg2">
                    <a:lumMod val="25000"/>
                  </a:schemeClr>
                </a:solidFill>
                <a:latin typeface="+mn-lt"/>
              </a:rPr>
              <a:t> </a:t>
            </a:r>
            <a:br>
              <a:rPr lang="ru-RU" sz="2000" dirty="0" smtClean="0">
                <a:solidFill>
                  <a:schemeClr val="bg2">
                    <a:lumMod val="25000"/>
                  </a:schemeClr>
                </a:solidFill>
                <a:latin typeface="+mn-lt"/>
              </a:rPr>
            </a:br>
            <a:r>
              <a:rPr lang="ru-RU" sz="2000" dirty="0" smtClean="0">
                <a:solidFill>
                  <a:schemeClr val="bg2">
                    <a:lumMod val="25000"/>
                  </a:schemeClr>
                </a:solidFill>
                <a:latin typeface="+mn-lt"/>
              </a:rPr>
              <a:t/>
            </a:r>
            <a:br>
              <a:rPr lang="ru-RU" sz="2000" dirty="0" smtClean="0">
                <a:solidFill>
                  <a:schemeClr val="bg2">
                    <a:lumMod val="25000"/>
                  </a:schemeClr>
                </a:solidFill>
                <a:latin typeface="+mn-lt"/>
              </a:rPr>
            </a:br>
            <a:r>
              <a:rPr lang="ru-RU" sz="2000" dirty="0" smtClean="0">
                <a:solidFill>
                  <a:schemeClr val="bg2">
                    <a:lumMod val="25000"/>
                  </a:schemeClr>
                </a:solidFill>
                <a:latin typeface="+mn-lt"/>
              </a:rPr>
              <a:t/>
            </a:r>
            <a:br>
              <a:rPr lang="ru-RU" sz="2000" dirty="0" smtClean="0">
                <a:solidFill>
                  <a:schemeClr val="bg2">
                    <a:lumMod val="25000"/>
                  </a:schemeClr>
                </a:solidFill>
                <a:latin typeface="+mn-lt"/>
              </a:rPr>
            </a:br>
            <a:r>
              <a:rPr lang="ru-RU" sz="2000" dirty="0" smtClean="0">
                <a:solidFill>
                  <a:schemeClr val="bg2">
                    <a:lumMod val="25000"/>
                  </a:schemeClr>
                </a:solidFill>
                <a:latin typeface="+mn-lt"/>
              </a:rPr>
              <a:t/>
            </a:r>
            <a:br>
              <a:rPr lang="ru-RU" sz="2000" dirty="0" smtClean="0">
                <a:solidFill>
                  <a:schemeClr val="bg2">
                    <a:lumMod val="25000"/>
                  </a:schemeClr>
                </a:solidFill>
                <a:latin typeface="+mn-lt"/>
              </a:rPr>
            </a:br>
            <a:r>
              <a:rPr lang="ru-RU" sz="2000" dirty="0" smtClean="0">
                <a:solidFill>
                  <a:schemeClr val="bg2">
                    <a:lumMod val="25000"/>
                  </a:schemeClr>
                </a:solidFill>
                <a:latin typeface="+mn-lt"/>
              </a:rPr>
              <a:t/>
            </a:r>
            <a:br>
              <a:rPr lang="ru-RU" sz="2000" dirty="0" smtClean="0">
                <a:solidFill>
                  <a:schemeClr val="bg2">
                    <a:lumMod val="25000"/>
                  </a:schemeClr>
                </a:solidFill>
                <a:latin typeface="+mn-lt"/>
              </a:rPr>
            </a:br>
            <a:r>
              <a:rPr lang="ru-RU" sz="2000" dirty="0" smtClean="0">
                <a:solidFill>
                  <a:schemeClr val="bg2">
                    <a:lumMod val="25000"/>
                  </a:schemeClr>
                </a:solidFill>
                <a:latin typeface="+mn-lt"/>
              </a:rPr>
              <a:t/>
            </a:r>
            <a:br>
              <a:rPr lang="ru-RU" sz="2000" dirty="0" smtClean="0">
                <a:solidFill>
                  <a:schemeClr val="bg2">
                    <a:lumMod val="25000"/>
                  </a:schemeClr>
                </a:solidFill>
                <a:latin typeface="+mn-lt"/>
              </a:rPr>
            </a:br>
            <a:r>
              <a:rPr lang="ru-RU" sz="2000" dirty="0" smtClean="0">
                <a:solidFill>
                  <a:schemeClr val="bg2">
                    <a:lumMod val="25000"/>
                  </a:schemeClr>
                </a:solidFill>
                <a:latin typeface="+mn-lt"/>
              </a:rPr>
              <a:t/>
            </a:r>
            <a:br>
              <a:rPr lang="ru-RU" sz="2000" dirty="0" smtClean="0">
                <a:solidFill>
                  <a:schemeClr val="bg2">
                    <a:lumMod val="25000"/>
                  </a:schemeClr>
                </a:solidFill>
                <a:latin typeface="+mn-lt"/>
              </a:rPr>
            </a:br>
            <a:r>
              <a:rPr lang="ru-RU" sz="2000" dirty="0" smtClean="0">
                <a:solidFill>
                  <a:schemeClr val="bg2">
                    <a:lumMod val="25000"/>
                  </a:schemeClr>
                </a:solidFill>
                <a:latin typeface="+mn-lt"/>
              </a:rPr>
              <a:t/>
            </a:r>
            <a:br>
              <a:rPr lang="ru-RU" sz="2000" dirty="0" smtClean="0">
                <a:solidFill>
                  <a:schemeClr val="bg2">
                    <a:lumMod val="25000"/>
                  </a:schemeClr>
                </a:solidFill>
                <a:latin typeface="+mn-lt"/>
              </a:rPr>
            </a:br>
            <a:r>
              <a:rPr lang="ru-RU" sz="2000" dirty="0" smtClean="0">
                <a:solidFill>
                  <a:schemeClr val="bg2">
                    <a:lumMod val="25000"/>
                  </a:schemeClr>
                </a:solidFill>
                <a:latin typeface="+mn-lt"/>
              </a:rPr>
              <a:t/>
            </a:r>
            <a:br>
              <a:rPr lang="ru-RU" sz="2000" dirty="0" smtClean="0">
                <a:solidFill>
                  <a:schemeClr val="bg2">
                    <a:lumMod val="25000"/>
                  </a:schemeClr>
                </a:solidFill>
                <a:latin typeface="+mn-lt"/>
              </a:rPr>
            </a:br>
            <a:r>
              <a:rPr lang="ru-RU" sz="2000" dirty="0" smtClean="0">
                <a:solidFill>
                  <a:schemeClr val="bg2">
                    <a:lumMod val="25000"/>
                  </a:schemeClr>
                </a:solidFill>
                <a:latin typeface="+mn-lt"/>
              </a:rPr>
              <a:t/>
            </a:r>
            <a:br>
              <a:rPr lang="ru-RU" sz="2000" dirty="0" smtClean="0">
                <a:solidFill>
                  <a:schemeClr val="bg2">
                    <a:lumMod val="25000"/>
                  </a:schemeClr>
                </a:solidFill>
                <a:latin typeface="+mn-lt"/>
              </a:rPr>
            </a:br>
            <a:r>
              <a:rPr lang="ru-RU" sz="2200" dirty="0" smtClean="0">
                <a:solidFill>
                  <a:schemeClr val="bg2">
                    <a:lumMod val="25000"/>
                  </a:schemeClr>
                </a:solidFill>
                <a:latin typeface="+mn-lt"/>
              </a:rPr>
              <a:t>Слово заимствовано из греческого языка. Греки называли свое ложе для сна КРАВВАТИ. Это слово перешло еще в киевские времена. Почему – перешло? Разве у тогдашних </a:t>
            </a:r>
            <a:r>
              <a:rPr lang="ru-RU" sz="2200" dirty="0" err="1" smtClean="0">
                <a:solidFill>
                  <a:schemeClr val="bg2">
                    <a:lumMod val="25000"/>
                  </a:schemeClr>
                </a:solidFill>
                <a:latin typeface="+mn-lt"/>
              </a:rPr>
              <a:t>русичей</a:t>
            </a:r>
            <a:r>
              <a:rPr lang="ru-RU" sz="2200" dirty="0" smtClean="0">
                <a:solidFill>
                  <a:schemeClr val="bg2">
                    <a:lumMod val="25000"/>
                  </a:schemeClr>
                </a:solidFill>
                <a:latin typeface="+mn-lt"/>
              </a:rPr>
              <a:t> не было постелей и собственных слов для их названия? Конечно, были. Но жившие в суровой простоте восточные славяне, привыкшие отдыхать на застланных шкурами зверей и верхней одеждой лавках землянок, изб, видимо очень поразились роскошью и блеском пышной Византии. Дивом показались им и невиданные высокие, мягко застланные, чудно изукрашенные греческие спальные одры – КРАВВАТИ. Сначала слово КРАВАТЬ, вероятно, и значило только греческого образца богатое ложе, потом значение его расширилось, а присутствие рядом слов КРОВ, ПОКРОВ заставило его измениться и по своей форме стать  КРОВАТЬЮ.</a:t>
            </a:r>
            <a:endParaRPr lang="ru-RU" sz="2200" dirty="0">
              <a:solidFill>
                <a:schemeClr val="bg2">
                  <a:lumMod val="25000"/>
                </a:schemeClr>
              </a:solidFill>
              <a:latin typeface="+mn-lt"/>
            </a:endParaRPr>
          </a:p>
        </p:txBody>
      </p:sp>
      <p:sp>
        <p:nvSpPr>
          <p:cNvPr id="5" name="Управляющая кнопка: в начало 4">
            <a:hlinkClick r:id="" action="ppaction://hlinkshowjump?jump=previousslide" highlightClick="1"/>
          </p:cNvPr>
          <p:cNvSpPr/>
          <p:nvPr/>
        </p:nvSpPr>
        <p:spPr>
          <a:xfrm>
            <a:off x="8001024" y="6000768"/>
            <a:ext cx="785818" cy="500066"/>
          </a:xfrm>
          <a:prstGeom prst="actionButtonBeginning">
            <a:avLst/>
          </a:prstGeom>
          <a:solidFill>
            <a:schemeClr val="accent5"/>
          </a:solidFill>
          <a:ln>
            <a:solidFill>
              <a:schemeClr val="accent2">
                <a:lumMod val="75000"/>
              </a:schemeClr>
            </a:solidFill>
          </a:ln>
          <a:scene3d>
            <a:camera prst="orthographicFront"/>
            <a:lightRig rig="threePt" dir="t"/>
          </a:scene3d>
          <a:sp3d>
            <a:bevelT w="114300" prst="artDeco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</p:cSld>
  <p:clrMapOvr>
    <a:masterClrMapping/>
  </p:clrMapOvr>
  <p:transition advClick="0"/>
  <p:timing>
    <p:tnLst>
      <p:par>
        <p:cTn id="1" dur="indefinite" restart="never" nodeType="tmRoot"/>
      </p:par>
    </p:tn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14348" y="571480"/>
            <a:ext cx="7929618" cy="4286280"/>
          </a:xfrm>
        </p:spPr>
        <p:txBody>
          <a:bodyPr>
            <a:noAutofit/>
          </a:bodyPr>
          <a:lstStyle/>
          <a:p>
            <a:pPr algn="l"/>
            <a:r>
              <a:rPr lang="ru-RU" sz="2200" b="1" dirty="0" smtClean="0">
                <a:solidFill>
                  <a:srgbClr val="9966FF"/>
                </a:solidFill>
              </a:rPr>
              <a:t>1. Поставь  в слове знак ударения.</a:t>
            </a:r>
            <a:r>
              <a:rPr lang="ru-RU" sz="2200" b="1" dirty="0" smtClean="0">
                <a:solidFill>
                  <a:srgbClr val="C00000"/>
                </a:solidFill>
              </a:rPr>
              <a:t/>
            </a:r>
            <a:br>
              <a:rPr lang="ru-RU" sz="2200" b="1" dirty="0" smtClean="0">
                <a:solidFill>
                  <a:srgbClr val="C00000"/>
                </a:solidFill>
              </a:rPr>
            </a:br>
            <a:r>
              <a:rPr lang="ru-RU" sz="2200" b="1" dirty="0" smtClean="0"/>
              <a:t> </a:t>
            </a:r>
            <a:r>
              <a:rPr lang="ru-RU" sz="2200" b="1" dirty="0" smtClean="0">
                <a:solidFill>
                  <a:schemeClr val="accent6">
                    <a:lumMod val="75000"/>
                  </a:schemeClr>
                </a:solidFill>
              </a:rPr>
              <a:t>2. Раздели слово для переноса.</a:t>
            </a:r>
            <a:r>
              <a:rPr lang="ru-RU" sz="2200" b="1" dirty="0" smtClean="0">
                <a:solidFill>
                  <a:srgbClr val="663300"/>
                </a:solidFill>
              </a:rPr>
              <a:t/>
            </a:r>
            <a:br>
              <a:rPr lang="ru-RU" sz="2200" b="1" dirty="0" smtClean="0">
                <a:solidFill>
                  <a:srgbClr val="663300"/>
                </a:solidFill>
              </a:rPr>
            </a:br>
            <a:r>
              <a:rPr lang="ru-RU" sz="2200" b="1" dirty="0" smtClean="0"/>
              <a:t> </a:t>
            </a:r>
            <a:r>
              <a:rPr lang="ru-RU" sz="2200" b="1" dirty="0" smtClean="0">
                <a:solidFill>
                  <a:srgbClr val="9966FF"/>
                </a:solidFill>
              </a:rPr>
              <a:t>3. Раздели слово на слоги.</a:t>
            </a:r>
            <a:r>
              <a:rPr lang="ru-RU" sz="2200" b="1" dirty="0" smtClean="0">
                <a:solidFill>
                  <a:srgbClr val="C00000"/>
                </a:solidFill>
              </a:rPr>
              <a:t/>
            </a:r>
            <a:br>
              <a:rPr lang="ru-RU" sz="2200" b="1" dirty="0" smtClean="0">
                <a:solidFill>
                  <a:srgbClr val="C00000"/>
                </a:solidFill>
              </a:rPr>
            </a:br>
            <a:r>
              <a:rPr lang="ru-RU" sz="2200" b="1" dirty="0" smtClean="0">
                <a:solidFill>
                  <a:schemeClr val="accent6">
                    <a:lumMod val="75000"/>
                  </a:schemeClr>
                </a:solidFill>
              </a:rPr>
              <a:t> 4. Подбери к слову однокоренные слова, запиши их, выдели корень.</a:t>
            </a:r>
            <a:r>
              <a:rPr lang="ru-RU" sz="2200" b="1" dirty="0" smtClean="0">
                <a:solidFill>
                  <a:srgbClr val="663300"/>
                </a:solidFill>
              </a:rPr>
              <a:t/>
            </a:r>
            <a:br>
              <a:rPr lang="ru-RU" sz="2200" b="1" dirty="0" smtClean="0">
                <a:solidFill>
                  <a:srgbClr val="663300"/>
                </a:solidFill>
              </a:rPr>
            </a:br>
            <a:r>
              <a:rPr lang="ru-RU" sz="2200" b="1" dirty="0" smtClean="0"/>
              <a:t> </a:t>
            </a:r>
            <a:r>
              <a:rPr lang="ru-RU" sz="2200" b="1" dirty="0" smtClean="0">
                <a:solidFill>
                  <a:srgbClr val="9966FF"/>
                </a:solidFill>
              </a:rPr>
              <a:t>5. Подбери к слову однокоренные слова, разбери их по составу. </a:t>
            </a:r>
            <a:r>
              <a:rPr lang="ru-RU" sz="2200" b="1" dirty="0" smtClean="0">
                <a:solidFill>
                  <a:srgbClr val="C00000"/>
                </a:solidFill>
              </a:rPr>
              <a:t/>
            </a:r>
            <a:br>
              <a:rPr lang="ru-RU" sz="2200" b="1" dirty="0" smtClean="0">
                <a:solidFill>
                  <a:srgbClr val="C00000"/>
                </a:solidFill>
              </a:rPr>
            </a:br>
            <a:r>
              <a:rPr lang="ru-RU" sz="2200" b="1" dirty="0" smtClean="0"/>
              <a:t> </a:t>
            </a:r>
            <a:r>
              <a:rPr lang="ru-RU" sz="2200" b="1" dirty="0" smtClean="0">
                <a:solidFill>
                  <a:schemeClr val="accent6">
                    <a:lumMod val="75000"/>
                  </a:schemeClr>
                </a:solidFill>
              </a:rPr>
              <a:t>6. Запиши  транскрипцию слова.</a:t>
            </a:r>
            <a:r>
              <a:rPr lang="ru-RU" sz="2200" b="1" dirty="0" smtClean="0">
                <a:solidFill>
                  <a:srgbClr val="663300"/>
                </a:solidFill>
              </a:rPr>
              <a:t/>
            </a:r>
            <a:br>
              <a:rPr lang="ru-RU" sz="2200" b="1" dirty="0" smtClean="0">
                <a:solidFill>
                  <a:srgbClr val="663300"/>
                </a:solidFill>
              </a:rPr>
            </a:br>
            <a:r>
              <a:rPr lang="ru-RU" sz="2200" b="1" dirty="0" smtClean="0">
                <a:solidFill>
                  <a:schemeClr val="bg2">
                    <a:lumMod val="25000"/>
                  </a:schemeClr>
                </a:solidFill>
              </a:rPr>
              <a:t> </a:t>
            </a:r>
            <a:r>
              <a:rPr lang="ru-RU" sz="2200" b="1" dirty="0" smtClean="0">
                <a:solidFill>
                  <a:srgbClr val="9966FF"/>
                </a:solidFill>
              </a:rPr>
              <a:t>7. Составь и запиши 2 – 3  предложения со словом, сделай синтаксический разбор предложений. </a:t>
            </a:r>
            <a:r>
              <a:rPr lang="ru-RU" sz="2200" b="1" dirty="0" smtClean="0">
                <a:solidFill>
                  <a:srgbClr val="C00000"/>
                </a:solidFill>
              </a:rPr>
              <a:t/>
            </a:r>
            <a:br>
              <a:rPr lang="ru-RU" sz="2200" b="1" dirty="0" smtClean="0">
                <a:solidFill>
                  <a:srgbClr val="C00000"/>
                </a:solidFill>
              </a:rPr>
            </a:br>
            <a:r>
              <a:rPr lang="ru-RU" sz="2200" b="1" dirty="0" smtClean="0"/>
              <a:t> </a:t>
            </a:r>
            <a:r>
              <a:rPr lang="ru-RU" sz="2200" b="1" dirty="0" smtClean="0">
                <a:solidFill>
                  <a:schemeClr val="accent6">
                    <a:lumMod val="75000"/>
                  </a:schemeClr>
                </a:solidFill>
              </a:rPr>
              <a:t>8. Сделай  фонетический разбор слова. </a:t>
            </a:r>
            <a:r>
              <a:rPr lang="ru-RU" sz="2200" b="1" dirty="0" smtClean="0">
                <a:solidFill>
                  <a:srgbClr val="663300"/>
                </a:solidFill>
              </a:rPr>
              <a:t/>
            </a:r>
            <a:br>
              <a:rPr lang="ru-RU" sz="2200" b="1" dirty="0" smtClean="0">
                <a:solidFill>
                  <a:srgbClr val="663300"/>
                </a:solidFill>
              </a:rPr>
            </a:br>
            <a:r>
              <a:rPr lang="ru-RU" sz="2200" b="1" dirty="0" smtClean="0">
                <a:solidFill>
                  <a:srgbClr val="C00000"/>
                </a:solidFill>
              </a:rPr>
              <a:t> </a:t>
            </a:r>
            <a:r>
              <a:rPr lang="ru-RU" sz="2200" b="1" dirty="0" smtClean="0">
                <a:solidFill>
                  <a:srgbClr val="9966FF"/>
                </a:solidFill>
              </a:rPr>
              <a:t>9. Составь и напиши словосочетания (прил. +  </a:t>
            </a:r>
            <a:r>
              <a:rPr lang="ru-RU" sz="2400" b="1" dirty="0" smtClean="0">
                <a:solidFill>
                  <a:srgbClr val="9966FF"/>
                </a:solidFill>
              </a:rPr>
              <a:t>сущ.).</a:t>
            </a:r>
            <a:r>
              <a:rPr lang="ru-RU" sz="2000" b="1" dirty="0" smtClean="0">
                <a:solidFill>
                  <a:srgbClr val="9966FF"/>
                </a:solidFill>
              </a:rPr>
              <a:t/>
            </a:r>
            <a:br>
              <a:rPr lang="ru-RU" sz="2000" b="1" dirty="0" smtClean="0">
                <a:solidFill>
                  <a:srgbClr val="9966FF"/>
                </a:solidFill>
              </a:rPr>
            </a:br>
            <a:endParaRPr lang="ru-RU" sz="2000" dirty="0">
              <a:solidFill>
                <a:srgbClr val="9966FF"/>
              </a:solidFill>
            </a:endParaRPr>
          </a:p>
        </p:txBody>
      </p:sp>
      <p:sp>
        <p:nvSpPr>
          <p:cNvPr id="3" name="Управляющая кнопка: домой 2">
            <a:hlinkClick r:id="rId2" action="ppaction://hlinksldjump" highlightClick="1"/>
          </p:cNvPr>
          <p:cNvSpPr/>
          <p:nvPr/>
        </p:nvSpPr>
        <p:spPr>
          <a:xfrm>
            <a:off x="2214546" y="5786454"/>
            <a:ext cx="642942" cy="714380"/>
          </a:xfrm>
          <a:prstGeom prst="actionButtonHome">
            <a:avLst/>
          </a:prstGeom>
          <a:solidFill>
            <a:schemeClr val="accent5"/>
          </a:solidFill>
          <a:ln>
            <a:solidFill>
              <a:schemeClr val="accent2">
                <a:lumMod val="75000"/>
              </a:schemeClr>
            </a:solidFill>
          </a:ln>
          <a:scene3d>
            <a:camera prst="orthographicFront"/>
            <a:lightRig rig="threePt" dir="t"/>
          </a:scene3d>
          <a:sp3d>
            <a:bevelT w="114300" prst="artDeco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</p:cSld>
  <p:clrMapOvr>
    <a:masterClrMapping/>
  </p:clrMapOvr>
  <p:transition advClick="0"/>
  <p:timing>
    <p:tnLst>
      <p:par>
        <p:cTn id="1" dur="indefinite" restart="never" nodeType="tmRoot"/>
      </p:par>
    </p:tn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2"/>
          <p:cNvSpPr>
            <a:spLocks noChangeArrowheads="1"/>
          </p:cNvSpPr>
          <p:nvPr/>
        </p:nvSpPr>
        <p:spPr bwMode="auto">
          <a:xfrm>
            <a:off x="642909" y="1004621"/>
            <a:ext cx="7889531" cy="627864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spAutoFit/>
          </a:bodyPr>
          <a:lstStyle/>
          <a:p>
            <a:pPr lvl="0" algn="just" fontAlgn="base">
              <a:spcBef>
                <a:spcPct val="0"/>
              </a:spcBef>
              <a:spcAft>
                <a:spcPct val="0"/>
              </a:spcAft>
            </a:pPr>
            <a:endParaRPr lang="ru-RU" sz="1400" dirty="0" smtClean="0">
              <a:latin typeface="Times New Roman" pitchFamily="18" charset="0"/>
              <a:cs typeface="Arial" pitchFamily="34" charset="0"/>
            </a:endParaRPr>
          </a:p>
          <a:p>
            <a:pPr lvl="0" algn="just" fontAlgn="base">
              <a:spcBef>
                <a:spcPct val="0"/>
              </a:spcBef>
              <a:spcAft>
                <a:spcPct val="0"/>
              </a:spcAft>
            </a:pPr>
            <a:r>
              <a:rPr lang="ru-RU" sz="1400" dirty="0" smtClean="0">
                <a:latin typeface="Times New Roman" pitchFamily="18" charset="0"/>
                <a:cs typeface="Arial" pitchFamily="34" charset="0"/>
              </a:rPr>
              <a:t>Завод </a:t>
            </a:r>
            <a:r>
              <a:rPr lang="en-US" sz="1400" dirty="0" smtClean="0">
                <a:latin typeface="Times New Roman" pitchFamily="18" charset="0"/>
                <a:cs typeface="Arial" pitchFamily="34" charset="0"/>
                <a:hlinkClick r:id="rId2"/>
              </a:rPr>
              <a:t>http://m.e1.ru/news/images/new/385668/images/0_56f8c_14a15113_XL.jpg</a:t>
            </a:r>
            <a:endParaRPr lang="ru-RU" sz="1400" dirty="0" smtClean="0">
              <a:latin typeface="Times New Roman" pitchFamily="18" charset="0"/>
              <a:cs typeface="Arial" pitchFamily="34" charset="0"/>
            </a:endParaRPr>
          </a:p>
          <a:p>
            <a:pPr lvl="0" algn="just" fontAlgn="base">
              <a:spcBef>
                <a:spcPct val="0"/>
              </a:spcBef>
              <a:spcAft>
                <a:spcPct val="0"/>
              </a:spcAft>
            </a:pPr>
            <a:r>
              <a:rPr lang="en-US" sz="1400" dirty="0" smtClean="0">
                <a:latin typeface="Times New Roman" pitchFamily="18" charset="0"/>
                <a:cs typeface="Arial" pitchFamily="34" charset="0"/>
                <a:hlinkClick r:id="rId3"/>
              </a:rPr>
              <a:t>http://dimaekim.3dn.ru/_ph/1/2/832999389.jpg</a:t>
            </a:r>
            <a:endParaRPr lang="ru-RU" sz="1400" dirty="0" smtClean="0">
              <a:latin typeface="Times New Roman" pitchFamily="18" charset="0"/>
              <a:cs typeface="Arial" pitchFamily="34" charset="0"/>
            </a:endParaRPr>
          </a:p>
          <a:p>
            <a:pPr lvl="0" algn="just" fontAlgn="base">
              <a:spcBef>
                <a:spcPct val="0"/>
              </a:spcBef>
              <a:spcAft>
                <a:spcPct val="0"/>
              </a:spcAft>
            </a:pPr>
            <a:r>
              <a:rPr lang="ru-RU" sz="1400" dirty="0" smtClean="0">
                <a:latin typeface="Times New Roman" pitchFamily="18" charset="0"/>
                <a:cs typeface="Arial" pitchFamily="34" charset="0"/>
              </a:rPr>
              <a:t>Завтрак </a:t>
            </a:r>
            <a:r>
              <a:rPr lang="en-US" sz="1400" dirty="0" smtClean="0">
                <a:latin typeface="Times New Roman" pitchFamily="18" charset="0"/>
                <a:cs typeface="Arial" pitchFamily="34" charset="0"/>
                <a:hlinkClick r:id="rId4"/>
              </a:rPr>
              <a:t>http://bestglobalinfo.ru/netcat_files/127/95/breakfast.jpg</a:t>
            </a:r>
            <a:endParaRPr lang="ru-RU" sz="1400" dirty="0" smtClean="0">
              <a:latin typeface="Times New Roman" pitchFamily="18" charset="0"/>
              <a:cs typeface="Arial" pitchFamily="34" charset="0"/>
            </a:endParaRPr>
          </a:p>
          <a:p>
            <a:pPr lvl="0" algn="just" fontAlgn="base">
              <a:spcBef>
                <a:spcPct val="0"/>
              </a:spcBef>
              <a:spcAft>
                <a:spcPct val="0"/>
              </a:spcAft>
            </a:pPr>
            <a:r>
              <a:rPr lang="ru-RU" sz="1400" dirty="0" smtClean="0">
                <a:latin typeface="Times New Roman" pitchFamily="18" charset="0"/>
                <a:cs typeface="Arial" pitchFamily="34" charset="0"/>
              </a:rPr>
              <a:t>Заря </a:t>
            </a:r>
            <a:r>
              <a:rPr lang="en-US" sz="1400" dirty="0" smtClean="0">
                <a:latin typeface="Times New Roman" pitchFamily="18" charset="0"/>
                <a:cs typeface="Arial" pitchFamily="34" charset="0"/>
                <a:hlinkClick r:id="rId5"/>
              </a:rPr>
              <a:t>http://i029.radikal.ru/0801/c2/e2c93bdec4bf.jpg</a:t>
            </a:r>
            <a:endParaRPr lang="ru-RU" sz="1400" dirty="0" smtClean="0">
              <a:latin typeface="Times New Roman" pitchFamily="18" charset="0"/>
              <a:cs typeface="Arial" pitchFamily="34" charset="0"/>
            </a:endParaRPr>
          </a:p>
          <a:p>
            <a:pPr lvl="0" algn="just" fontAlgn="base">
              <a:spcBef>
                <a:spcPct val="0"/>
              </a:spcBef>
              <a:spcAft>
                <a:spcPct val="0"/>
              </a:spcAft>
            </a:pPr>
            <a:r>
              <a:rPr lang="ru-RU" sz="1400" dirty="0" smtClean="0">
                <a:latin typeface="Times New Roman" pitchFamily="18" charset="0"/>
                <a:cs typeface="Arial" pitchFamily="34" charset="0"/>
              </a:rPr>
              <a:t>Заяц </a:t>
            </a:r>
            <a:r>
              <a:rPr lang="en-US" sz="1400" dirty="0" smtClean="0">
                <a:latin typeface="Times New Roman" pitchFamily="18" charset="0"/>
                <a:cs typeface="Arial" pitchFamily="34" charset="0"/>
                <a:hlinkClick r:id="rId6"/>
              </a:rPr>
              <a:t>http://img0.liveinternet.ru/images/attach/c/8/99/757/99757578_large_skanirovanie0008.jpg</a:t>
            </a:r>
            <a:endParaRPr lang="ru-RU" sz="1400" dirty="0" smtClean="0">
              <a:latin typeface="Times New Roman" pitchFamily="18" charset="0"/>
              <a:cs typeface="Arial" pitchFamily="34" charset="0"/>
            </a:endParaRPr>
          </a:p>
          <a:p>
            <a:pPr lvl="0" algn="just" fontAlgn="base">
              <a:spcBef>
                <a:spcPct val="0"/>
              </a:spcBef>
              <a:spcAft>
                <a:spcPct val="0"/>
              </a:spcAft>
            </a:pPr>
            <a:r>
              <a:rPr lang="en-US" sz="1400" dirty="0" smtClean="0">
                <a:latin typeface="Times New Roman" pitchFamily="18" charset="0"/>
                <a:cs typeface="Arial" pitchFamily="34" charset="0"/>
                <a:hlinkClick r:id="rId7"/>
              </a:rPr>
              <a:t>http://www.kartinki24.ru/uploads/gallery/main/276/kartinki24_ru_animals_hares_0001.jpg</a:t>
            </a:r>
            <a:endParaRPr lang="en-US" sz="1400" dirty="0" smtClean="0">
              <a:latin typeface="Times New Roman" pitchFamily="18" charset="0"/>
              <a:cs typeface="Arial" pitchFamily="34" charset="0"/>
            </a:endParaRPr>
          </a:p>
          <a:p>
            <a:pPr lvl="0" algn="just" fontAlgn="base">
              <a:spcBef>
                <a:spcPct val="0"/>
              </a:spcBef>
              <a:spcAft>
                <a:spcPct val="0"/>
              </a:spcAft>
            </a:pPr>
            <a:r>
              <a:rPr lang="ru-RU" sz="1400" dirty="0" smtClean="0">
                <a:latin typeface="Times New Roman" pitchFamily="18" charset="0"/>
                <a:cs typeface="Arial" pitchFamily="34" charset="0"/>
              </a:rPr>
              <a:t>Земляника </a:t>
            </a:r>
            <a:r>
              <a:rPr lang="en-US" sz="1400" dirty="0" smtClean="0">
                <a:latin typeface="Times New Roman" pitchFamily="18" charset="0"/>
                <a:cs typeface="Arial" pitchFamily="34" charset="0"/>
                <a:hlinkClick r:id="rId8"/>
              </a:rPr>
              <a:t>http://www.velvet.by/files/userfiles/7/zemlyanika.jpg</a:t>
            </a:r>
            <a:endParaRPr lang="ru-RU" sz="1400" dirty="0" smtClean="0">
              <a:latin typeface="Times New Roman" pitchFamily="18" charset="0"/>
              <a:cs typeface="Arial" pitchFamily="34" charset="0"/>
            </a:endParaRPr>
          </a:p>
          <a:p>
            <a:pPr lvl="0" algn="just" fontAlgn="base">
              <a:spcBef>
                <a:spcPct val="0"/>
              </a:spcBef>
              <a:spcAft>
                <a:spcPct val="0"/>
              </a:spcAft>
            </a:pPr>
            <a:r>
              <a:rPr lang="en-US" sz="1400" dirty="0" smtClean="0">
                <a:latin typeface="Times New Roman" pitchFamily="18" charset="0"/>
                <a:cs typeface="Arial" pitchFamily="34" charset="0"/>
                <a:hlinkClick r:id="rId9"/>
              </a:rPr>
              <a:t>http://igraem-s-mamoi.ru/wp-content/uploads/2011/12/nashe.jpg</a:t>
            </a:r>
            <a:endParaRPr lang="ru-RU" sz="1400" dirty="0" smtClean="0">
              <a:latin typeface="Times New Roman" pitchFamily="18" charset="0"/>
              <a:cs typeface="Arial" pitchFamily="34" charset="0"/>
            </a:endParaRPr>
          </a:p>
          <a:p>
            <a:pPr lvl="0" algn="just" fontAlgn="base">
              <a:spcBef>
                <a:spcPct val="0"/>
              </a:spcBef>
              <a:spcAft>
                <a:spcPct val="0"/>
              </a:spcAft>
            </a:pPr>
            <a:r>
              <a:rPr lang="ru-RU" sz="1400" dirty="0" smtClean="0">
                <a:latin typeface="Times New Roman" pitchFamily="18" charset="0"/>
                <a:cs typeface="Arial" pitchFamily="34" charset="0"/>
              </a:rPr>
              <a:t>Иней </a:t>
            </a:r>
            <a:r>
              <a:rPr lang="en-US" sz="1400" dirty="0" smtClean="0">
                <a:latin typeface="Times New Roman" pitchFamily="18" charset="0"/>
                <a:cs typeface="Arial" pitchFamily="34" charset="0"/>
                <a:hlinkClick r:id="rId10"/>
              </a:rPr>
              <a:t>http://h3.img.mediacache.rugion.ru/_i/forum/files/96/29/27/962927_93434_1285738424.jpg</a:t>
            </a:r>
            <a:endParaRPr lang="ru-RU" sz="1400" dirty="0" smtClean="0">
              <a:latin typeface="Times New Roman" pitchFamily="18" charset="0"/>
              <a:cs typeface="Arial" pitchFamily="34" charset="0"/>
            </a:endParaRPr>
          </a:p>
          <a:p>
            <a:pPr lvl="0" algn="just" fontAlgn="base">
              <a:spcBef>
                <a:spcPct val="0"/>
              </a:spcBef>
              <a:spcAft>
                <a:spcPct val="0"/>
              </a:spcAft>
            </a:pPr>
            <a:r>
              <a:rPr lang="en-US" sz="1400" dirty="0" smtClean="0">
                <a:latin typeface="Times New Roman" pitchFamily="18" charset="0"/>
                <a:cs typeface="Arial" pitchFamily="34" charset="0"/>
                <a:hlinkClick r:id="rId11"/>
              </a:rPr>
              <a:t>http://statics.photodom.com/photos/2009/01/13/1162865.jpg</a:t>
            </a:r>
            <a:endParaRPr lang="ru-RU" sz="1400" dirty="0" smtClean="0">
              <a:latin typeface="Times New Roman" pitchFamily="18" charset="0"/>
              <a:cs typeface="Arial" pitchFamily="34" charset="0"/>
            </a:endParaRPr>
          </a:p>
          <a:p>
            <a:pPr lvl="0" algn="just" fontAlgn="base">
              <a:spcBef>
                <a:spcPct val="0"/>
              </a:spcBef>
              <a:spcAft>
                <a:spcPct val="0"/>
              </a:spcAft>
            </a:pPr>
            <a:r>
              <a:rPr lang="ru-RU" sz="1400" dirty="0" smtClean="0">
                <a:latin typeface="Times New Roman" pitchFamily="18" charset="0"/>
                <a:cs typeface="Arial" pitchFamily="34" charset="0"/>
              </a:rPr>
              <a:t>Капуста </a:t>
            </a:r>
            <a:r>
              <a:rPr lang="en-US" sz="1400" dirty="0" smtClean="0">
                <a:latin typeface="Times New Roman" pitchFamily="18" charset="0"/>
                <a:cs typeface="Arial" pitchFamily="34" charset="0"/>
                <a:hlinkClick r:id="rId12"/>
              </a:rPr>
              <a:t>http://cs421122.vk.me/v421122936/2b99/sP4yHrtsHXg.jpg</a:t>
            </a:r>
            <a:endParaRPr lang="ru-RU" sz="1400" dirty="0" smtClean="0">
              <a:latin typeface="Times New Roman" pitchFamily="18" charset="0"/>
              <a:cs typeface="Arial" pitchFamily="34" charset="0"/>
            </a:endParaRPr>
          </a:p>
          <a:p>
            <a:pPr lvl="0" algn="just" fontAlgn="base">
              <a:spcBef>
                <a:spcPct val="0"/>
              </a:spcBef>
              <a:spcAft>
                <a:spcPct val="0"/>
              </a:spcAft>
            </a:pPr>
            <a:r>
              <a:rPr lang="ru-RU" sz="1400" dirty="0" smtClean="0">
                <a:latin typeface="Times New Roman" pitchFamily="18" charset="0"/>
                <a:cs typeface="Arial" pitchFamily="34" charset="0"/>
              </a:rPr>
              <a:t>Карандаш </a:t>
            </a:r>
            <a:r>
              <a:rPr lang="en-US" sz="1400" dirty="0" smtClean="0">
                <a:latin typeface="Times New Roman" pitchFamily="18" charset="0"/>
                <a:cs typeface="Arial" pitchFamily="34" charset="0"/>
                <a:hlinkClick r:id="rId13"/>
              </a:rPr>
              <a:t>http://www.nngasu.ru/entrant/priemnay/2011/files/teachers.png</a:t>
            </a:r>
            <a:endParaRPr lang="ru-RU" sz="1400" dirty="0" smtClean="0">
              <a:latin typeface="Times New Roman" pitchFamily="18" charset="0"/>
              <a:cs typeface="Arial" pitchFamily="34" charset="0"/>
            </a:endParaRPr>
          </a:p>
          <a:p>
            <a:pPr lvl="0" algn="just" fontAlgn="base">
              <a:spcBef>
                <a:spcPct val="0"/>
              </a:spcBef>
              <a:spcAft>
                <a:spcPct val="0"/>
              </a:spcAft>
            </a:pPr>
            <a:r>
              <a:rPr lang="en-US" sz="1400" dirty="0" smtClean="0">
                <a:latin typeface="Times New Roman" pitchFamily="18" charset="0"/>
                <a:cs typeface="Arial" pitchFamily="34" charset="0"/>
                <a:hlinkClick r:id="rId14"/>
              </a:rPr>
              <a:t>http://www.enriquedans.com/wp-content/uploads/2013/07/colores.jpg</a:t>
            </a:r>
            <a:endParaRPr lang="ru-RU" sz="1400" dirty="0" smtClean="0">
              <a:latin typeface="Times New Roman" pitchFamily="18" charset="0"/>
              <a:cs typeface="Arial" pitchFamily="34" charset="0"/>
            </a:endParaRPr>
          </a:p>
          <a:p>
            <a:pPr lvl="0" algn="just" fontAlgn="base">
              <a:spcBef>
                <a:spcPct val="0"/>
              </a:spcBef>
              <a:spcAft>
                <a:spcPct val="0"/>
              </a:spcAft>
            </a:pPr>
            <a:r>
              <a:rPr lang="ru-RU" sz="1400" dirty="0" smtClean="0">
                <a:latin typeface="Times New Roman" pitchFamily="18" charset="0"/>
                <a:cs typeface="Arial" pitchFamily="34" charset="0"/>
              </a:rPr>
              <a:t>Картина </a:t>
            </a:r>
            <a:r>
              <a:rPr lang="en-US" sz="1400" dirty="0" smtClean="0">
                <a:latin typeface="Times New Roman" pitchFamily="18" charset="0"/>
                <a:cs typeface="Arial" pitchFamily="34" charset="0"/>
                <a:hlinkClick r:id="rId15"/>
              </a:rPr>
              <a:t>http://www.kniga.ru/upload/pictures/a69/a69755c60501c86a915fab6ffd7a651f.jpg</a:t>
            </a:r>
            <a:endParaRPr lang="ru-RU" sz="1400" dirty="0" smtClean="0">
              <a:latin typeface="Times New Roman" pitchFamily="18" charset="0"/>
              <a:cs typeface="Arial" pitchFamily="34" charset="0"/>
            </a:endParaRPr>
          </a:p>
          <a:p>
            <a:pPr lvl="0" algn="just" fontAlgn="base">
              <a:spcBef>
                <a:spcPct val="0"/>
              </a:spcBef>
              <a:spcAft>
                <a:spcPct val="0"/>
              </a:spcAft>
            </a:pPr>
            <a:r>
              <a:rPr lang="en-US" sz="1400" dirty="0" smtClean="0">
                <a:latin typeface="Times New Roman" pitchFamily="18" charset="0"/>
                <a:cs typeface="Arial" pitchFamily="34" charset="0"/>
                <a:hlinkClick r:id="rId16"/>
              </a:rPr>
              <a:t>http://www.viardo.su/image/gallery/katalog/20090204175815.jpg</a:t>
            </a:r>
            <a:endParaRPr lang="ru-RU" sz="1400" dirty="0" smtClean="0">
              <a:latin typeface="Times New Roman" pitchFamily="18" charset="0"/>
              <a:cs typeface="Arial" pitchFamily="34" charset="0"/>
            </a:endParaRPr>
          </a:p>
          <a:p>
            <a:pPr lvl="0" algn="just" fontAlgn="base">
              <a:spcBef>
                <a:spcPct val="0"/>
              </a:spcBef>
              <a:spcAft>
                <a:spcPct val="0"/>
              </a:spcAft>
            </a:pPr>
            <a:r>
              <a:rPr lang="ru-RU" sz="1400" dirty="0" smtClean="0">
                <a:latin typeface="Times New Roman" pitchFamily="18" charset="0"/>
                <a:cs typeface="Arial" pitchFamily="34" charset="0"/>
              </a:rPr>
              <a:t>Картофель </a:t>
            </a:r>
            <a:r>
              <a:rPr lang="en-US" sz="1400" dirty="0" smtClean="0">
                <a:latin typeface="Times New Roman" pitchFamily="18" charset="0"/>
                <a:cs typeface="Arial" pitchFamily="34" charset="0"/>
                <a:hlinkClick r:id="rId17"/>
              </a:rPr>
              <a:t>http://www.ljplus.ru/img/s/t/stalic/Kartoshka-nechitshennaya-IS.jpg</a:t>
            </a:r>
            <a:endParaRPr lang="ru-RU" sz="1400" dirty="0" smtClean="0">
              <a:latin typeface="Times New Roman" pitchFamily="18" charset="0"/>
              <a:cs typeface="Arial" pitchFamily="34" charset="0"/>
            </a:endParaRPr>
          </a:p>
          <a:p>
            <a:pPr lvl="0" algn="just" fontAlgn="base">
              <a:spcBef>
                <a:spcPct val="0"/>
              </a:spcBef>
              <a:spcAft>
                <a:spcPct val="0"/>
              </a:spcAft>
            </a:pPr>
            <a:r>
              <a:rPr lang="ru-RU" sz="1400" dirty="0" smtClean="0">
                <a:latin typeface="Times New Roman" pitchFamily="18" charset="0"/>
                <a:cs typeface="Arial" pitchFamily="34" charset="0"/>
              </a:rPr>
              <a:t>Квартира </a:t>
            </a:r>
            <a:r>
              <a:rPr lang="en-US" sz="1400" dirty="0" smtClean="0">
                <a:latin typeface="Times New Roman" pitchFamily="18" charset="0"/>
                <a:cs typeface="Arial" pitchFamily="34" charset="0"/>
                <a:hlinkClick r:id="rId18"/>
              </a:rPr>
              <a:t>http://cool-kirsh.ucoz.ru/_ph/42/921871602.jpg</a:t>
            </a:r>
            <a:endParaRPr lang="ru-RU" sz="1400" dirty="0" smtClean="0">
              <a:latin typeface="Times New Roman" pitchFamily="18" charset="0"/>
              <a:cs typeface="Arial" pitchFamily="34" charset="0"/>
            </a:endParaRPr>
          </a:p>
          <a:p>
            <a:pPr lvl="0" algn="just" fontAlgn="base">
              <a:spcBef>
                <a:spcPct val="0"/>
              </a:spcBef>
              <a:spcAft>
                <a:spcPct val="0"/>
              </a:spcAft>
            </a:pPr>
            <a:r>
              <a:rPr lang="en-US" sz="1400" dirty="0" smtClean="0">
                <a:latin typeface="Times New Roman" pitchFamily="18" charset="0"/>
                <a:cs typeface="Arial" pitchFamily="34" charset="0"/>
                <a:hlinkClick r:id="rId19"/>
              </a:rPr>
              <a:t>http://sweet-home</a:t>
            </a:r>
            <a:r>
              <a:rPr lang="ru-RU" sz="1400" dirty="0" smtClean="0">
                <a:latin typeface="Times New Roman" pitchFamily="18" charset="0"/>
                <a:cs typeface="Arial" pitchFamily="34" charset="0"/>
                <a:hlinkClick r:id="rId19"/>
              </a:rPr>
              <a:t> </a:t>
            </a:r>
            <a:r>
              <a:rPr lang="en-US" sz="1400" dirty="0" smtClean="0">
                <a:latin typeface="Times New Roman" pitchFamily="18" charset="0"/>
                <a:cs typeface="Arial" pitchFamily="34" charset="0"/>
                <a:hlinkClick r:id="rId19"/>
              </a:rPr>
              <a:t>realty.ru/upload/catalog/image/b7/</a:t>
            </a:r>
            <a:r>
              <a:rPr lang="en-US" sz="1400" dirty="0" err="1" smtClean="0">
                <a:latin typeface="Times New Roman" pitchFamily="18" charset="0"/>
                <a:cs typeface="Arial" pitchFamily="34" charset="0"/>
                <a:hlinkClick r:id="rId19"/>
              </a:rPr>
              <a:t>bd</a:t>
            </a:r>
            <a:r>
              <a:rPr lang="en-US" sz="1400" dirty="0" smtClean="0">
                <a:latin typeface="Times New Roman" pitchFamily="18" charset="0"/>
                <a:cs typeface="Arial" pitchFamily="34" charset="0"/>
                <a:hlinkClick r:id="rId19"/>
              </a:rPr>
              <a:t>/b022c89938eb4025969dcc44aa6d.jpeg.image.a50ee2cea7e13475d14612be706e7fdd.jpeg</a:t>
            </a:r>
            <a:endParaRPr lang="ru-RU" sz="1400" dirty="0" smtClean="0">
              <a:latin typeface="Times New Roman" pitchFamily="18" charset="0"/>
              <a:cs typeface="Arial" pitchFamily="34" charset="0"/>
            </a:endParaRPr>
          </a:p>
          <a:p>
            <a:pPr lvl="0" algn="just" fontAlgn="base">
              <a:spcBef>
                <a:spcPct val="0"/>
              </a:spcBef>
              <a:spcAft>
                <a:spcPct val="0"/>
              </a:spcAft>
            </a:pPr>
            <a:endParaRPr lang="ru-RU" sz="1400" dirty="0" smtClean="0">
              <a:latin typeface="Times New Roman" pitchFamily="18" charset="0"/>
              <a:cs typeface="Arial" pitchFamily="34" charset="0"/>
            </a:endParaRPr>
          </a:p>
          <a:p>
            <a:pPr lvl="0" algn="just" fontAlgn="base">
              <a:spcBef>
                <a:spcPct val="0"/>
              </a:spcBef>
              <a:spcAft>
                <a:spcPct val="0"/>
              </a:spcAft>
            </a:pPr>
            <a:endParaRPr lang="ru-RU" sz="1400" dirty="0" smtClean="0">
              <a:latin typeface="Times New Roman" pitchFamily="18" charset="0"/>
              <a:cs typeface="Arial" pitchFamily="34" charset="0"/>
            </a:endParaRPr>
          </a:p>
          <a:p>
            <a:pPr lvl="0" algn="just" fontAlgn="base">
              <a:spcBef>
                <a:spcPct val="0"/>
              </a:spcBef>
              <a:spcAft>
                <a:spcPct val="0"/>
              </a:spcAft>
            </a:pPr>
            <a:endParaRPr lang="ru-RU" sz="1400" dirty="0" smtClean="0">
              <a:latin typeface="Times New Roman" pitchFamily="18" charset="0"/>
              <a:cs typeface="Arial" pitchFamily="34" charset="0"/>
            </a:endParaRPr>
          </a:p>
          <a:p>
            <a:pPr lvl="0" algn="just" fontAlgn="base">
              <a:spcBef>
                <a:spcPct val="0"/>
              </a:spcBef>
              <a:spcAft>
                <a:spcPct val="0"/>
              </a:spcAft>
            </a:pPr>
            <a:endParaRPr lang="ru-RU" sz="1400" dirty="0" smtClean="0">
              <a:latin typeface="Times New Roman" pitchFamily="18" charset="0"/>
              <a:cs typeface="Arial" pitchFamily="34" charset="0"/>
            </a:endParaRPr>
          </a:p>
          <a:p>
            <a:pPr lvl="0" algn="just" fontAlgn="base">
              <a:spcBef>
                <a:spcPct val="0"/>
              </a:spcBef>
              <a:spcAft>
                <a:spcPct val="0"/>
              </a:spcAft>
            </a:pPr>
            <a:endParaRPr lang="ru-RU" sz="1400" dirty="0" smtClean="0">
              <a:latin typeface="Times New Roman" pitchFamily="18" charset="0"/>
              <a:cs typeface="Arial" pitchFamily="34" charset="0"/>
            </a:endParaRPr>
          </a:p>
          <a:p>
            <a:pPr lvl="0" algn="just" fontAlgn="base">
              <a:spcBef>
                <a:spcPct val="0"/>
              </a:spcBef>
              <a:spcAft>
                <a:spcPct val="0"/>
              </a:spcAft>
            </a:pPr>
            <a:endParaRPr lang="ru-RU" sz="1400" dirty="0" smtClean="0">
              <a:latin typeface="Times New Roman" pitchFamily="18" charset="0"/>
              <a:cs typeface="Arial" pitchFamily="34" charset="0"/>
            </a:endParaRPr>
          </a:p>
          <a:p>
            <a:pPr lvl="0" algn="just" fontAlgn="base">
              <a:spcBef>
                <a:spcPct val="0"/>
              </a:spcBef>
              <a:spcAft>
                <a:spcPct val="0"/>
              </a:spcAft>
            </a:pPr>
            <a:endParaRPr lang="ru-RU" sz="2400" dirty="0" smtClean="0">
              <a:latin typeface="Times New Roman" pitchFamily="18" charset="0"/>
              <a:cs typeface="Arial" pitchFamily="34" charset="0"/>
            </a:endParaRPr>
          </a:p>
        </p:txBody>
      </p:sp>
      <p:sp>
        <p:nvSpPr>
          <p:cNvPr id="3" name="Заголовок 1"/>
          <p:cNvSpPr txBox="1">
            <a:spLocks/>
          </p:cNvSpPr>
          <p:nvPr/>
        </p:nvSpPr>
        <p:spPr>
          <a:xfrm>
            <a:off x="539552" y="404664"/>
            <a:ext cx="8064896" cy="666882"/>
          </a:xfrm>
          <a:prstGeom prst="rect">
            <a:avLst/>
          </a:prstGeom>
        </p:spPr>
        <p:txBody>
          <a:bodyPr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3200" b="1" i="0" u="none" strike="noStrike" kern="1200" cap="none" spc="0" normalizeH="0" baseline="0" noProof="0" dirty="0" smtClean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Times New Roman" pitchFamily="18" charset="0"/>
                <a:ea typeface="+mj-ea"/>
                <a:cs typeface="Times New Roman" pitchFamily="18" charset="0"/>
              </a:rPr>
              <a:t>Интернет – ресурсы:</a:t>
            </a:r>
            <a:endParaRPr kumimoji="0" lang="ru-RU" sz="3200" b="1" i="0" u="none" strike="noStrike" kern="1200" cap="none" spc="0" normalizeH="0" baseline="0" noProof="0" dirty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Times New Roman" pitchFamily="18" charset="0"/>
              <a:ea typeface="+mj-ea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2"/>
          <p:cNvSpPr>
            <a:spLocks noChangeArrowheads="1"/>
          </p:cNvSpPr>
          <p:nvPr/>
        </p:nvSpPr>
        <p:spPr bwMode="auto">
          <a:xfrm>
            <a:off x="642909" y="642918"/>
            <a:ext cx="7889531" cy="627864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spAutoFit/>
          </a:bodyPr>
          <a:lstStyle/>
          <a:p>
            <a:pPr lvl="0" algn="just" fontAlgn="base">
              <a:spcBef>
                <a:spcPct val="0"/>
              </a:spcBef>
              <a:spcAft>
                <a:spcPct val="0"/>
              </a:spcAft>
            </a:pPr>
            <a:r>
              <a:rPr lang="ru-RU" sz="1400" dirty="0" smtClean="0">
                <a:latin typeface="Times New Roman" pitchFamily="18" charset="0"/>
                <a:cs typeface="Arial" pitchFamily="34" charset="0"/>
              </a:rPr>
              <a:t>Килограмм </a:t>
            </a:r>
            <a:r>
              <a:rPr lang="en-US" sz="1400" dirty="0" smtClean="0">
                <a:latin typeface="Times New Roman" pitchFamily="18" charset="0"/>
                <a:cs typeface="Arial" pitchFamily="34" charset="0"/>
                <a:hlinkClick r:id="rId2"/>
              </a:rPr>
              <a:t>http://www.wiki.vladimir.i-edu.ru/images/7/7c/</a:t>
            </a:r>
            <a:r>
              <a:rPr lang="ru-RU" sz="1400" dirty="0" smtClean="0">
                <a:latin typeface="Times New Roman" pitchFamily="18" charset="0"/>
                <a:cs typeface="Arial" pitchFamily="34" charset="0"/>
                <a:hlinkClick r:id="rId2"/>
              </a:rPr>
              <a:t>Гири.</a:t>
            </a:r>
            <a:r>
              <a:rPr lang="en-US" sz="1400" dirty="0" smtClean="0">
                <a:latin typeface="Times New Roman" pitchFamily="18" charset="0"/>
                <a:cs typeface="Arial" pitchFamily="34" charset="0"/>
                <a:hlinkClick r:id="rId2"/>
              </a:rPr>
              <a:t>gif</a:t>
            </a:r>
            <a:endParaRPr lang="ru-RU" sz="1400" dirty="0" smtClean="0">
              <a:latin typeface="Times New Roman" pitchFamily="18" charset="0"/>
              <a:cs typeface="Arial" pitchFamily="34" charset="0"/>
            </a:endParaRPr>
          </a:p>
          <a:p>
            <a:pPr lvl="0" algn="just" fontAlgn="base">
              <a:spcBef>
                <a:spcPct val="0"/>
              </a:spcBef>
              <a:spcAft>
                <a:spcPct val="0"/>
              </a:spcAft>
            </a:pPr>
            <a:r>
              <a:rPr lang="en-US" sz="1400" dirty="0" smtClean="0">
                <a:latin typeface="Times New Roman" pitchFamily="18" charset="0"/>
                <a:cs typeface="Arial" pitchFamily="34" charset="0"/>
                <a:hlinkClick r:id="rId3"/>
              </a:rPr>
              <a:t>http://static.freepik.com/free-photo/weights-and-measures_2481418.jpg</a:t>
            </a:r>
            <a:endParaRPr lang="ru-RU" sz="1400" dirty="0" smtClean="0">
              <a:latin typeface="Times New Roman" pitchFamily="18" charset="0"/>
              <a:cs typeface="Arial" pitchFamily="34" charset="0"/>
            </a:endParaRPr>
          </a:p>
          <a:p>
            <a:pPr lvl="0" algn="just" fontAlgn="base">
              <a:spcBef>
                <a:spcPct val="0"/>
              </a:spcBef>
              <a:spcAft>
                <a:spcPct val="0"/>
              </a:spcAft>
            </a:pPr>
            <a:r>
              <a:rPr lang="ru-RU" sz="1400" dirty="0" smtClean="0">
                <a:latin typeface="Times New Roman" pitchFamily="18" charset="0"/>
                <a:cs typeface="Arial" pitchFamily="34" charset="0"/>
              </a:rPr>
              <a:t>Класс </a:t>
            </a:r>
            <a:r>
              <a:rPr lang="en-US" sz="1400" dirty="0" smtClean="0">
                <a:latin typeface="Times New Roman" pitchFamily="18" charset="0"/>
                <a:cs typeface="Arial" pitchFamily="34" charset="0"/>
                <a:hlinkClick r:id="rId4"/>
              </a:rPr>
              <a:t>http://www.tmbngt.ru/shkolnyj-klass-[2560x1440]-[1924325].jpg</a:t>
            </a:r>
            <a:endParaRPr lang="ru-RU" sz="1400" dirty="0" smtClean="0">
              <a:latin typeface="Times New Roman" pitchFamily="18" charset="0"/>
              <a:cs typeface="Arial" pitchFamily="34" charset="0"/>
            </a:endParaRPr>
          </a:p>
          <a:p>
            <a:pPr lvl="0" algn="just" fontAlgn="base">
              <a:spcBef>
                <a:spcPct val="0"/>
              </a:spcBef>
              <a:spcAft>
                <a:spcPct val="0"/>
              </a:spcAft>
            </a:pPr>
            <a:r>
              <a:rPr lang="en-US" sz="1400" dirty="0" smtClean="0">
                <a:latin typeface="Times New Roman" pitchFamily="18" charset="0"/>
                <a:cs typeface="Arial" pitchFamily="34" charset="0"/>
                <a:hlinkClick r:id="rId5"/>
              </a:rPr>
              <a:t>http://www.21.by/pub/news/2012/03/1330690466981168.jpg</a:t>
            </a:r>
            <a:endParaRPr lang="ru-RU" sz="1400" dirty="0" smtClean="0">
              <a:latin typeface="Times New Roman" pitchFamily="18" charset="0"/>
              <a:cs typeface="Arial" pitchFamily="34" charset="0"/>
            </a:endParaRPr>
          </a:p>
          <a:p>
            <a:pPr lvl="0" algn="just" fontAlgn="base">
              <a:spcBef>
                <a:spcPct val="0"/>
              </a:spcBef>
              <a:spcAft>
                <a:spcPct val="0"/>
              </a:spcAft>
            </a:pPr>
            <a:r>
              <a:rPr lang="ru-RU" sz="1400" dirty="0" smtClean="0">
                <a:latin typeface="Times New Roman" pitchFamily="18" charset="0"/>
                <a:cs typeface="Arial" pitchFamily="34" charset="0"/>
              </a:rPr>
              <a:t>Коллектив </a:t>
            </a:r>
            <a:r>
              <a:rPr lang="en-US" sz="1400" dirty="0" smtClean="0">
                <a:latin typeface="Times New Roman" pitchFamily="18" charset="0"/>
                <a:cs typeface="Arial" pitchFamily="34" charset="0"/>
                <a:hlinkClick r:id="rId6"/>
              </a:rPr>
              <a:t>http://savepic.net/1725383.png</a:t>
            </a:r>
            <a:endParaRPr lang="ru-RU" sz="1400" dirty="0" smtClean="0">
              <a:latin typeface="Times New Roman" pitchFamily="18" charset="0"/>
              <a:cs typeface="Arial" pitchFamily="34" charset="0"/>
            </a:endParaRPr>
          </a:p>
          <a:p>
            <a:pPr lvl="0" algn="just" fontAlgn="base">
              <a:spcBef>
                <a:spcPct val="0"/>
              </a:spcBef>
              <a:spcAft>
                <a:spcPct val="0"/>
              </a:spcAft>
            </a:pPr>
            <a:r>
              <a:rPr lang="en-US" sz="1400" dirty="0" smtClean="0">
                <a:latin typeface="Times New Roman" pitchFamily="18" charset="0"/>
                <a:cs typeface="Arial" pitchFamily="34" charset="0"/>
                <a:hlinkClick r:id="rId7"/>
              </a:rPr>
              <a:t>http://s52.radikal.ru/i135/1209/50/b54843e3b925.jpg</a:t>
            </a:r>
            <a:endParaRPr lang="ru-RU" sz="1400" dirty="0" smtClean="0">
              <a:latin typeface="Times New Roman" pitchFamily="18" charset="0"/>
              <a:cs typeface="Arial" pitchFamily="34" charset="0"/>
            </a:endParaRPr>
          </a:p>
          <a:p>
            <a:pPr lvl="0" algn="just" fontAlgn="base">
              <a:spcBef>
                <a:spcPct val="0"/>
              </a:spcBef>
              <a:spcAft>
                <a:spcPct val="0"/>
              </a:spcAft>
            </a:pPr>
            <a:r>
              <a:rPr lang="ru-RU" sz="1400" dirty="0" smtClean="0">
                <a:latin typeface="Times New Roman" pitchFamily="18" charset="0"/>
                <a:cs typeface="Arial" pitchFamily="34" charset="0"/>
              </a:rPr>
              <a:t>Коллекция </a:t>
            </a:r>
            <a:r>
              <a:rPr lang="en-US" sz="1400" dirty="0" smtClean="0">
                <a:latin typeface="Times New Roman" pitchFamily="18" charset="0"/>
                <a:cs typeface="Arial" pitchFamily="34" charset="0"/>
                <a:hlinkClick r:id="rId8"/>
              </a:rPr>
              <a:t>http://static.playcast.ru/uploads/2010/10/09/2027209.jpg</a:t>
            </a:r>
            <a:endParaRPr lang="ru-RU" sz="1400" dirty="0" smtClean="0">
              <a:latin typeface="Times New Roman" pitchFamily="18" charset="0"/>
              <a:cs typeface="Arial" pitchFamily="34" charset="0"/>
            </a:endParaRPr>
          </a:p>
          <a:p>
            <a:pPr lvl="0" algn="just" fontAlgn="base">
              <a:spcBef>
                <a:spcPct val="0"/>
              </a:spcBef>
              <a:spcAft>
                <a:spcPct val="0"/>
              </a:spcAft>
            </a:pPr>
            <a:r>
              <a:rPr lang="en-US" sz="1400" dirty="0" smtClean="0">
                <a:latin typeface="Times New Roman" pitchFamily="18" charset="0"/>
                <a:cs typeface="Arial" pitchFamily="34" charset="0"/>
                <a:hlinkClick r:id="rId9"/>
              </a:rPr>
              <a:t>http://festival.1september.ru/articles/605104/presentation/15.JPG</a:t>
            </a:r>
            <a:endParaRPr lang="ru-RU" sz="1400" dirty="0" smtClean="0">
              <a:latin typeface="Times New Roman" pitchFamily="18" charset="0"/>
              <a:cs typeface="Arial" pitchFamily="34" charset="0"/>
            </a:endParaRPr>
          </a:p>
          <a:p>
            <a:pPr lvl="0" algn="just" fontAlgn="base">
              <a:spcBef>
                <a:spcPct val="0"/>
              </a:spcBef>
              <a:spcAft>
                <a:spcPct val="0"/>
              </a:spcAft>
            </a:pPr>
            <a:r>
              <a:rPr lang="ru-RU" sz="1400" dirty="0" smtClean="0">
                <a:latin typeface="Times New Roman" pitchFamily="18" charset="0"/>
                <a:cs typeface="Arial" pitchFamily="34" charset="0"/>
              </a:rPr>
              <a:t>Комната </a:t>
            </a:r>
            <a:r>
              <a:rPr lang="en-US" sz="1400" dirty="0" smtClean="0">
                <a:latin typeface="Times New Roman" pitchFamily="18" charset="0"/>
                <a:cs typeface="Arial" pitchFamily="34" charset="0"/>
                <a:hlinkClick r:id="rId10"/>
              </a:rPr>
              <a:t>http://trikky.ru/angie/files/2013/04/3.jpg</a:t>
            </a:r>
            <a:endParaRPr lang="ru-RU" sz="1400" dirty="0" smtClean="0">
              <a:latin typeface="Times New Roman" pitchFamily="18" charset="0"/>
              <a:cs typeface="Arial" pitchFamily="34" charset="0"/>
            </a:endParaRPr>
          </a:p>
          <a:p>
            <a:pPr lvl="0" algn="just" fontAlgn="base">
              <a:spcBef>
                <a:spcPct val="0"/>
              </a:spcBef>
              <a:spcAft>
                <a:spcPct val="0"/>
              </a:spcAft>
            </a:pPr>
            <a:r>
              <a:rPr lang="en-US" sz="1400" dirty="0" smtClean="0">
                <a:latin typeface="Times New Roman" pitchFamily="18" charset="0"/>
                <a:cs typeface="Arial" pitchFamily="34" charset="0"/>
                <a:hlinkClick r:id="rId11"/>
              </a:rPr>
              <a:t>http://tulamebel.megatula.ru/images/foto/detskie/dana.jpg</a:t>
            </a:r>
            <a:endParaRPr lang="ru-RU" sz="1400" dirty="0" smtClean="0">
              <a:latin typeface="Times New Roman" pitchFamily="18" charset="0"/>
              <a:cs typeface="Arial" pitchFamily="34" charset="0"/>
            </a:endParaRPr>
          </a:p>
          <a:p>
            <a:pPr lvl="0" algn="just" fontAlgn="base">
              <a:spcBef>
                <a:spcPct val="0"/>
              </a:spcBef>
              <a:spcAft>
                <a:spcPct val="0"/>
              </a:spcAft>
            </a:pPr>
            <a:r>
              <a:rPr lang="ru-RU" sz="1400" dirty="0" smtClean="0">
                <a:latin typeface="Times New Roman" pitchFamily="18" charset="0"/>
                <a:cs typeface="Arial" pitchFamily="34" charset="0"/>
              </a:rPr>
              <a:t>Компьютер </a:t>
            </a:r>
            <a:r>
              <a:rPr lang="en-US" sz="1400" dirty="0" smtClean="0">
                <a:latin typeface="Times New Roman" pitchFamily="18" charset="0"/>
                <a:cs typeface="Arial" pitchFamily="34" charset="0"/>
                <a:hlinkClick r:id="rId12"/>
              </a:rPr>
              <a:t>http://www.fleamarket.ru/images/7342_19002JqsJvC7KNcf.jpg</a:t>
            </a:r>
            <a:endParaRPr lang="ru-RU" sz="1400" dirty="0" smtClean="0">
              <a:latin typeface="Times New Roman" pitchFamily="18" charset="0"/>
              <a:cs typeface="Arial" pitchFamily="34" charset="0"/>
            </a:endParaRPr>
          </a:p>
          <a:p>
            <a:pPr lvl="0" algn="just" fontAlgn="base">
              <a:spcBef>
                <a:spcPct val="0"/>
              </a:spcBef>
              <a:spcAft>
                <a:spcPct val="0"/>
              </a:spcAft>
            </a:pPr>
            <a:r>
              <a:rPr lang="ru-RU" sz="1400" dirty="0" smtClean="0">
                <a:latin typeface="Times New Roman" pitchFamily="18" charset="0"/>
                <a:cs typeface="Arial" pitchFamily="34" charset="0"/>
              </a:rPr>
              <a:t>Коньки  </a:t>
            </a:r>
            <a:r>
              <a:rPr lang="en-US" sz="1400" dirty="0" smtClean="0">
                <a:latin typeface="Times New Roman" pitchFamily="18" charset="0"/>
                <a:cs typeface="Arial" pitchFamily="34" charset="0"/>
                <a:hlinkClick r:id="rId13"/>
              </a:rPr>
              <a:t>http://image.compari.ro/full/50479632.jackson-mistique.jpg</a:t>
            </a:r>
            <a:endParaRPr lang="ru-RU" sz="1400" dirty="0" smtClean="0">
              <a:latin typeface="Times New Roman" pitchFamily="18" charset="0"/>
              <a:cs typeface="Arial" pitchFamily="34" charset="0"/>
            </a:endParaRPr>
          </a:p>
          <a:p>
            <a:pPr lvl="0" algn="just" fontAlgn="base">
              <a:spcBef>
                <a:spcPct val="0"/>
              </a:spcBef>
              <a:spcAft>
                <a:spcPct val="0"/>
              </a:spcAft>
            </a:pPr>
            <a:r>
              <a:rPr lang="ru-RU" sz="1400" dirty="0" smtClean="0">
                <a:latin typeface="Times New Roman" pitchFamily="18" charset="0"/>
                <a:cs typeface="Arial" pitchFamily="34" charset="0"/>
              </a:rPr>
              <a:t>Корова</a:t>
            </a:r>
            <a:r>
              <a:rPr lang="en-US" sz="1400" dirty="0" smtClean="0">
                <a:latin typeface="Times New Roman" pitchFamily="18" charset="0"/>
                <a:cs typeface="Arial" pitchFamily="34" charset="0"/>
              </a:rPr>
              <a:t> </a:t>
            </a:r>
            <a:r>
              <a:rPr lang="en-US" sz="1400" dirty="0" smtClean="0">
                <a:latin typeface="Times New Roman" pitchFamily="18" charset="0"/>
                <a:cs typeface="Arial" pitchFamily="34" charset="0"/>
                <a:hlinkClick r:id="rId14"/>
              </a:rPr>
              <a:t>http://img.4pk.ru/400x10000/3012116.jpg</a:t>
            </a:r>
            <a:endParaRPr lang="ru-RU" sz="1400" dirty="0" smtClean="0">
              <a:latin typeface="Times New Roman" pitchFamily="18" charset="0"/>
              <a:cs typeface="Arial" pitchFamily="34" charset="0"/>
            </a:endParaRPr>
          </a:p>
          <a:p>
            <a:pPr lvl="0" algn="just" fontAlgn="base">
              <a:spcBef>
                <a:spcPct val="0"/>
              </a:spcBef>
              <a:spcAft>
                <a:spcPct val="0"/>
              </a:spcAft>
            </a:pPr>
            <a:r>
              <a:rPr lang="en-US" sz="1400" dirty="0" smtClean="0">
                <a:latin typeface="Times New Roman" pitchFamily="18" charset="0"/>
                <a:cs typeface="Arial" pitchFamily="34" charset="0"/>
                <a:hlinkClick r:id="rId15"/>
              </a:rPr>
              <a:t>http://fokart.net/_ph/173/644402773.jpg</a:t>
            </a:r>
            <a:endParaRPr lang="ru-RU" sz="1400" dirty="0" smtClean="0">
              <a:latin typeface="Times New Roman" pitchFamily="18" charset="0"/>
              <a:cs typeface="Arial" pitchFamily="34" charset="0"/>
            </a:endParaRPr>
          </a:p>
          <a:p>
            <a:pPr lvl="0" algn="just" fontAlgn="base">
              <a:spcBef>
                <a:spcPct val="0"/>
              </a:spcBef>
              <a:spcAft>
                <a:spcPct val="0"/>
              </a:spcAft>
            </a:pPr>
            <a:r>
              <a:rPr lang="ru-RU" sz="1400" dirty="0" smtClean="0">
                <a:latin typeface="Times New Roman" pitchFamily="18" charset="0"/>
                <a:cs typeface="Arial" pitchFamily="34" charset="0"/>
              </a:rPr>
              <a:t>Кровать </a:t>
            </a:r>
            <a:r>
              <a:rPr lang="en-US" sz="1400" dirty="0" smtClean="0">
                <a:latin typeface="Times New Roman" pitchFamily="18" charset="0"/>
                <a:cs typeface="Arial" pitchFamily="34" charset="0"/>
                <a:hlinkClick r:id="rId16"/>
              </a:rPr>
              <a:t>http://s008.radikal.ru/i303/1010/37/3845165a18e2.jpg</a:t>
            </a:r>
            <a:endParaRPr lang="ru-RU" sz="1400" dirty="0" smtClean="0">
              <a:latin typeface="Times New Roman" pitchFamily="18" charset="0"/>
              <a:cs typeface="Arial" pitchFamily="34" charset="0"/>
            </a:endParaRPr>
          </a:p>
          <a:p>
            <a:pPr lvl="0" fontAlgn="base">
              <a:spcBef>
                <a:spcPct val="0"/>
              </a:spcBef>
              <a:spcAft>
                <a:spcPct val="0"/>
              </a:spcAft>
            </a:pPr>
            <a:endParaRPr lang="ru-RU" sz="1400" b="1" dirty="0" smtClean="0">
              <a:latin typeface="Times New Roman" pitchFamily="18" charset="0"/>
              <a:cs typeface="Times New Roman" pitchFamily="18" charset="0"/>
            </a:endParaRPr>
          </a:p>
          <a:p>
            <a:pPr lvl="0" fontAlgn="base">
              <a:spcBef>
                <a:spcPct val="0"/>
              </a:spcBef>
              <a:spcAft>
                <a:spcPct val="0"/>
              </a:spcAft>
            </a:pPr>
            <a:endParaRPr lang="ru-RU" sz="1400" b="1" dirty="0" smtClean="0">
              <a:latin typeface="Times New Roman" pitchFamily="18" charset="0"/>
              <a:cs typeface="Times New Roman" pitchFamily="18" charset="0"/>
            </a:endParaRPr>
          </a:p>
          <a:p>
            <a:pPr lvl="0" fontAlgn="base">
              <a:spcBef>
                <a:spcPct val="0"/>
              </a:spcBef>
              <a:spcAft>
                <a:spcPct val="0"/>
              </a:spcAft>
            </a:pPr>
            <a:r>
              <a:rPr lang="ru-RU" sz="1400" b="1" dirty="0" smtClean="0">
                <a:latin typeface="Times New Roman" pitchFamily="18" charset="0"/>
                <a:cs typeface="Times New Roman" pitchFamily="18" charset="0"/>
              </a:rPr>
              <a:t>Технологический приём анимированной </a:t>
            </a:r>
            <a:r>
              <a:rPr lang="ru-RU" sz="1400" b="1" dirty="0" err="1" smtClean="0">
                <a:latin typeface="Times New Roman" pitchFamily="18" charset="0"/>
                <a:cs typeface="Times New Roman" pitchFamily="18" charset="0"/>
              </a:rPr>
              <a:t>сорбонки</a:t>
            </a:r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1400" dirty="0" smtClean="0">
                <a:latin typeface="Times New Roman" pitchFamily="18" charset="0"/>
                <a:cs typeface="Times New Roman" pitchFamily="18" charset="0"/>
              </a:rPr>
            </a:br>
            <a:r>
              <a:rPr lang="en-US" sz="1400" dirty="0" smtClean="0">
                <a:latin typeface="Times New Roman" pitchFamily="18" charset="0"/>
                <a:cs typeface="Times New Roman" pitchFamily="18" charset="0"/>
                <a:hlinkClick r:id="rId17"/>
              </a:rPr>
              <a:t>http://www.uchmet.ru/library/material/144000/</a:t>
            </a:r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 </a:t>
            </a:r>
            <a:br>
              <a:rPr lang="ru-RU" sz="1400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sz="1400" b="1" dirty="0" smtClean="0">
                <a:latin typeface="Times New Roman" pitchFamily="18" charset="0"/>
                <a:cs typeface="Times New Roman" pitchFamily="18" charset="0"/>
              </a:rPr>
              <a:t>Как выполнить технологический приём «Анимированная </a:t>
            </a:r>
            <a:r>
              <a:rPr lang="ru-RU" sz="1400" b="1" dirty="0" err="1" smtClean="0">
                <a:latin typeface="Times New Roman" pitchFamily="18" charset="0"/>
                <a:cs typeface="Times New Roman" pitchFamily="18" charset="0"/>
              </a:rPr>
              <a:t>сорбонка</a:t>
            </a:r>
            <a:r>
              <a:rPr lang="ru-RU" sz="1400" b="1" dirty="0" smtClean="0">
                <a:latin typeface="Times New Roman" pitchFamily="18" charset="0"/>
                <a:cs typeface="Times New Roman" pitchFamily="18" charset="0"/>
              </a:rPr>
              <a:t>»?</a:t>
            </a:r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1400" dirty="0" smtClean="0">
                <a:latin typeface="Times New Roman" pitchFamily="18" charset="0"/>
                <a:cs typeface="Times New Roman" pitchFamily="18" charset="0"/>
              </a:rPr>
            </a:br>
            <a:r>
              <a:rPr lang="en-US" sz="1400" dirty="0" smtClean="0">
                <a:latin typeface="Times New Roman" pitchFamily="18" charset="0"/>
                <a:cs typeface="Times New Roman" pitchFamily="18" charset="0"/>
                <a:hlinkClick r:id="rId18"/>
              </a:rPr>
              <a:t>http://didaktor.ru/kak-vypolnit-priyom-sorbonka/</a:t>
            </a:r>
            <a:endParaRPr lang="ru-RU" sz="1400" dirty="0" smtClean="0">
              <a:latin typeface="Times New Roman" pitchFamily="18" charset="0"/>
              <a:cs typeface="Arial" pitchFamily="34" charset="0"/>
            </a:endParaRPr>
          </a:p>
          <a:p>
            <a:pPr lvl="0" algn="just" fontAlgn="base">
              <a:spcBef>
                <a:spcPct val="0"/>
              </a:spcBef>
              <a:spcAft>
                <a:spcPct val="0"/>
              </a:spcAft>
            </a:pPr>
            <a:endParaRPr lang="ru-RU" sz="1400" dirty="0" smtClean="0">
              <a:latin typeface="Times New Roman" pitchFamily="18" charset="0"/>
              <a:cs typeface="Arial" pitchFamily="34" charset="0"/>
            </a:endParaRPr>
          </a:p>
          <a:p>
            <a:pPr lvl="0" algn="just" fontAlgn="base">
              <a:spcBef>
                <a:spcPct val="0"/>
              </a:spcBef>
              <a:spcAft>
                <a:spcPct val="0"/>
              </a:spcAft>
            </a:pPr>
            <a:endParaRPr lang="ru-RU" sz="1400" dirty="0" smtClean="0">
              <a:latin typeface="Times New Roman" pitchFamily="18" charset="0"/>
              <a:cs typeface="Arial" pitchFamily="34" charset="0"/>
            </a:endParaRPr>
          </a:p>
          <a:p>
            <a:pPr lvl="0" algn="just" fontAlgn="base">
              <a:spcBef>
                <a:spcPct val="0"/>
              </a:spcBef>
              <a:spcAft>
                <a:spcPct val="0"/>
              </a:spcAft>
            </a:pPr>
            <a:endParaRPr lang="ru-RU" sz="1400" dirty="0" smtClean="0">
              <a:latin typeface="Times New Roman" pitchFamily="18" charset="0"/>
              <a:cs typeface="Arial" pitchFamily="34" charset="0"/>
            </a:endParaRPr>
          </a:p>
          <a:p>
            <a:pPr lvl="0" algn="just" fontAlgn="base">
              <a:spcBef>
                <a:spcPct val="0"/>
              </a:spcBef>
              <a:spcAft>
                <a:spcPct val="0"/>
              </a:spcAft>
            </a:pPr>
            <a:endParaRPr lang="ru-RU" sz="1400" dirty="0" smtClean="0">
              <a:latin typeface="Times New Roman" pitchFamily="18" charset="0"/>
              <a:cs typeface="Arial" pitchFamily="34" charset="0"/>
            </a:endParaRPr>
          </a:p>
          <a:p>
            <a:pPr lvl="0" algn="just" fontAlgn="base">
              <a:spcBef>
                <a:spcPct val="0"/>
              </a:spcBef>
              <a:spcAft>
                <a:spcPct val="0"/>
              </a:spcAft>
            </a:pPr>
            <a:endParaRPr lang="ru-RU" sz="1400" dirty="0" smtClean="0">
              <a:latin typeface="Times New Roman" pitchFamily="18" charset="0"/>
              <a:cs typeface="Arial" pitchFamily="34" charset="0"/>
            </a:endParaRPr>
          </a:p>
          <a:p>
            <a:pPr lvl="0" algn="just" fontAlgn="base">
              <a:spcBef>
                <a:spcPct val="0"/>
              </a:spcBef>
              <a:spcAft>
                <a:spcPct val="0"/>
              </a:spcAft>
            </a:pPr>
            <a:endParaRPr lang="ru-RU" sz="1400" dirty="0" smtClean="0">
              <a:latin typeface="Times New Roman" pitchFamily="18" charset="0"/>
              <a:cs typeface="Arial" pitchFamily="34" charset="0"/>
            </a:endParaRPr>
          </a:p>
          <a:p>
            <a:pPr lvl="0" algn="just" fontAlgn="base">
              <a:spcBef>
                <a:spcPct val="0"/>
              </a:spcBef>
              <a:spcAft>
                <a:spcPct val="0"/>
              </a:spcAft>
            </a:pPr>
            <a:endParaRPr lang="ru-RU" sz="2400" dirty="0" smtClean="0">
              <a:latin typeface="Times New Roman" pitchFamily="18" charset="0"/>
              <a:cs typeface="Arial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899592" y="785794"/>
            <a:ext cx="7704856" cy="526297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just" fontAlgn="base">
              <a:spcBef>
                <a:spcPct val="0"/>
              </a:spcBef>
              <a:spcAft>
                <a:spcPct val="0"/>
              </a:spcAft>
            </a:pPr>
            <a:r>
              <a:rPr lang="ru-RU" sz="2400" b="1" dirty="0" smtClean="0">
                <a:latin typeface="Times New Roman" pitchFamily="18" charset="0"/>
                <a:cs typeface="Arial" pitchFamily="34" charset="0"/>
              </a:rPr>
              <a:t>Автор шаблона презентации: </a:t>
            </a:r>
            <a:r>
              <a:rPr lang="ru-RU" sz="2400" dirty="0" err="1" smtClean="0">
                <a:latin typeface="Times New Roman" pitchFamily="18" charset="0"/>
                <a:cs typeface="Arial" pitchFamily="34" charset="0"/>
              </a:rPr>
              <a:t>Ранько</a:t>
            </a:r>
            <a:r>
              <a:rPr lang="ru-RU" sz="2400" dirty="0" smtClean="0">
                <a:latin typeface="Times New Roman" pitchFamily="18" charset="0"/>
                <a:cs typeface="Arial" pitchFamily="34" charset="0"/>
              </a:rPr>
              <a:t> Елена Алексеевна, учитель начальных классов МАОУ лицей №21, г. Иваново, </a:t>
            </a:r>
            <a:r>
              <a:rPr lang="ru-RU" sz="2400" i="1" dirty="0" smtClean="0">
                <a:latin typeface="Times New Roman" pitchFamily="18" charset="0"/>
                <a:cs typeface="Arial" pitchFamily="34" charset="0"/>
              </a:rPr>
              <a:t>Сайт: </a:t>
            </a:r>
            <a:r>
              <a:rPr lang="en-US" sz="2400" i="1" dirty="0" smtClean="0">
                <a:latin typeface="Times New Roman" pitchFamily="18" charset="0"/>
                <a:cs typeface="Arial" pitchFamily="34" charset="0"/>
                <a:hlinkClick r:id="rId2"/>
              </a:rPr>
              <a:t>http://elenaranko.ucoz.ru/</a:t>
            </a:r>
            <a:r>
              <a:rPr lang="ru-RU" sz="2400" i="1" dirty="0" smtClean="0">
                <a:latin typeface="Times New Roman" pitchFamily="18" charset="0"/>
                <a:cs typeface="Arial" pitchFamily="34" charset="0"/>
              </a:rPr>
              <a:t>   </a:t>
            </a:r>
          </a:p>
          <a:p>
            <a:pPr algn="ctr"/>
            <a:endParaRPr lang="ru-RU" sz="1400" dirty="0" smtClean="0">
              <a:hlinkClick r:id="rId3"/>
            </a:endParaRPr>
          </a:p>
          <a:p>
            <a:pPr algn="ctr"/>
            <a:r>
              <a:rPr lang="ru-RU" sz="1600" dirty="0" smtClean="0">
                <a:hlinkClick r:id="rId3"/>
              </a:rPr>
              <a:t>http://img-fotki.yandex.ru/get/6202/28257045.955/0_82f38_c3c8d96f_XL.png</a:t>
            </a:r>
            <a:r>
              <a:rPr lang="ru-RU" sz="1600" dirty="0" smtClean="0"/>
              <a:t>  </a:t>
            </a:r>
            <a:r>
              <a:rPr lang="ru-RU" sz="2000" i="1" dirty="0" smtClean="0"/>
              <a:t>свиток</a:t>
            </a:r>
          </a:p>
          <a:p>
            <a:pPr algn="ctr"/>
            <a:endParaRPr lang="ru-RU" sz="700" dirty="0" smtClean="0"/>
          </a:p>
          <a:p>
            <a:pPr lvl="0" algn="ctr"/>
            <a:r>
              <a:rPr lang="ru-RU" sz="1600" u="sng" dirty="0" smtClean="0">
                <a:hlinkClick r:id="rId4"/>
              </a:rPr>
              <a:t>http://img-fotki.yandex.ru/get/4706/28257045.5ec/0_6f5cf_5329c14_XL.png</a:t>
            </a:r>
            <a:r>
              <a:rPr lang="ru-RU" sz="1600" u="sng" dirty="0" smtClean="0"/>
              <a:t> </a:t>
            </a:r>
          </a:p>
          <a:p>
            <a:pPr algn="ctr"/>
            <a:r>
              <a:rPr lang="ru-RU" sz="2000" i="1" dirty="0" smtClean="0"/>
              <a:t>фон</a:t>
            </a:r>
          </a:p>
          <a:p>
            <a:pPr algn="ctr"/>
            <a:endParaRPr lang="ru-RU" sz="600" dirty="0" smtClean="0"/>
          </a:p>
          <a:p>
            <a:pPr algn="ctr"/>
            <a:r>
              <a:rPr lang="ru-RU" sz="1600" u="sng" dirty="0" smtClean="0">
                <a:hlinkClick r:id="rId5"/>
              </a:rPr>
              <a:t>http://24.media.tumblr.com/tumblr_lce2h9bo3s1qc05pbo1_500.jpg </a:t>
            </a:r>
            <a:endParaRPr lang="ru-RU" sz="1600" u="sng" dirty="0" smtClean="0"/>
          </a:p>
          <a:p>
            <a:pPr algn="ctr"/>
            <a:r>
              <a:rPr lang="ru-RU" sz="2000" i="1" dirty="0" smtClean="0"/>
              <a:t>чернильница</a:t>
            </a:r>
          </a:p>
          <a:p>
            <a:pPr algn="ctr"/>
            <a:endParaRPr lang="ru-RU" sz="700" i="1" dirty="0" smtClean="0"/>
          </a:p>
          <a:p>
            <a:pPr algn="ctr"/>
            <a:r>
              <a:rPr lang="en-US" sz="1200" u="sng" dirty="0" smtClean="0">
                <a:hlinkClick r:id="rId6"/>
              </a:rPr>
              <a:t>http</a:t>
            </a:r>
            <a:r>
              <a:rPr lang="ru-RU" sz="1200" u="sng" dirty="0" smtClean="0">
                <a:hlinkClick r:id="rId6"/>
              </a:rPr>
              <a:t>://</a:t>
            </a:r>
            <a:r>
              <a:rPr lang="en-US" sz="1200" u="sng" dirty="0" smtClean="0">
                <a:hlinkClick r:id="rId6"/>
              </a:rPr>
              <a:t>www</a:t>
            </a:r>
            <a:r>
              <a:rPr lang="ru-RU" sz="1200" u="sng" dirty="0" smtClean="0">
                <a:hlinkClick r:id="rId6"/>
              </a:rPr>
              <a:t>.</a:t>
            </a:r>
            <a:r>
              <a:rPr lang="en-US" sz="1200" u="sng" dirty="0" err="1" smtClean="0">
                <a:hlinkClick r:id="rId6"/>
              </a:rPr>
              <a:t>gasi</a:t>
            </a:r>
            <a:r>
              <a:rPr lang="ru-RU" sz="1200" u="sng" dirty="0" smtClean="0">
                <a:hlinkClick r:id="rId6"/>
              </a:rPr>
              <a:t>.</a:t>
            </a:r>
            <a:r>
              <a:rPr lang="en-US" sz="1200" u="sng" dirty="0" smtClean="0">
                <a:hlinkClick r:id="rId6"/>
              </a:rPr>
              <a:t>archives</a:t>
            </a:r>
            <a:r>
              <a:rPr lang="ru-RU" sz="1200" u="sng" dirty="0" smtClean="0">
                <a:hlinkClick r:id="rId6"/>
              </a:rPr>
              <a:t>21.</a:t>
            </a:r>
            <a:r>
              <a:rPr lang="en-US" sz="1200" u="sng" dirty="0" err="1" smtClean="0">
                <a:hlinkClick r:id="rId6"/>
              </a:rPr>
              <a:t>ru</a:t>
            </a:r>
            <a:r>
              <a:rPr lang="ru-RU" sz="1200" u="sng" dirty="0" smtClean="0">
                <a:hlinkClick r:id="rId6"/>
              </a:rPr>
              <a:t>/</a:t>
            </a:r>
            <a:r>
              <a:rPr lang="en-US" sz="1200" u="sng" dirty="0" err="1" smtClean="0">
                <a:hlinkClick r:id="rId6"/>
              </a:rPr>
              <a:t>pics</a:t>
            </a:r>
            <a:r>
              <a:rPr lang="ru-RU" sz="1200" u="sng" dirty="0" smtClean="0">
                <a:hlinkClick r:id="rId6"/>
              </a:rPr>
              <a:t>/</a:t>
            </a:r>
            <a:r>
              <a:rPr lang="en-US" sz="1200" u="sng" dirty="0" err="1" smtClean="0">
                <a:hlinkClick r:id="rId6"/>
              </a:rPr>
              <a:t>baneri</a:t>
            </a:r>
            <a:r>
              <a:rPr lang="ru-RU" sz="1200" u="sng" dirty="0" smtClean="0">
                <a:hlinkClick r:id="rId6"/>
              </a:rPr>
              <a:t>/%</a:t>
            </a:r>
            <a:r>
              <a:rPr lang="en-US" sz="1200" u="sng" dirty="0" smtClean="0">
                <a:hlinkClick r:id="rId6"/>
              </a:rPr>
              <a:t>D</a:t>
            </a:r>
            <a:r>
              <a:rPr lang="ru-RU" sz="1200" u="sng" dirty="0" smtClean="0">
                <a:hlinkClick r:id="rId6"/>
              </a:rPr>
              <a:t>0%</a:t>
            </a:r>
            <a:r>
              <a:rPr lang="en-US" sz="1200" u="sng" dirty="0" smtClean="0">
                <a:hlinkClick r:id="rId6"/>
              </a:rPr>
              <a:t>E</a:t>
            </a:r>
            <a:r>
              <a:rPr lang="ru-RU" sz="1200" u="sng" dirty="0" smtClean="0">
                <a:hlinkClick r:id="rId6"/>
              </a:rPr>
              <a:t>0%</a:t>
            </a:r>
            <a:r>
              <a:rPr lang="en-US" sz="1200" u="sng" dirty="0" smtClean="0">
                <a:hlinkClick r:id="rId6"/>
              </a:rPr>
              <a:t>E</a:t>
            </a:r>
            <a:r>
              <a:rPr lang="ru-RU" sz="1200" u="sng" dirty="0" smtClean="0">
                <a:hlinkClick r:id="rId6"/>
              </a:rPr>
              <a:t>4%</a:t>
            </a:r>
            <a:r>
              <a:rPr lang="en-US" sz="1200" u="sng" dirty="0" smtClean="0">
                <a:hlinkClick r:id="rId6"/>
              </a:rPr>
              <a:t>E</a:t>
            </a:r>
            <a:r>
              <a:rPr lang="ru-RU" sz="1200" u="sng" dirty="0" smtClean="0">
                <a:hlinkClick r:id="rId6"/>
              </a:rPr>
              <a:t>8%20%</a:t>
            </a:r>
            <a:r>
              <a:rPr lang="en-US" sz="1200" u="sng" dirty="0" smtClean="0">
                <a:hlinkClick r:id="rId6"/>
              </a:rPr>
              <a:t>E</a:t>
            </a:r>
            <a:r>
              <a:rPr lang="ru-RU" sz="1200" u="sng" dirty="0" smtClean="0">
                <a:hlinkClick r:id="rId6"/>
              </a:rPr>
              <a:t>6%</a:t>
            </a:r>
            <a:r>
              <a:rPr lang="en-US" sz="1200" u="sng" dirty="0" smtClean="0">
                <a:hlinkClick r:id="rId6"/>
              </a:rPr>
              <a:t>E</a:t>
            </a:r>
            <a:r>
              <a:rPr lang="ru-RU" sz="1200" u="sng" dirty="0" smtClean="0">
                <a:hlinkClick r:id="rId6"/>
              </a:rPr>
              <a:t>8%</a:t>
            </a:r>
            <a:r>
              <a:rPr lang="en-US" sz="1200" u="sng" dirty="0" smtClean="0">
                <a:hlinkClick r:id="rId6"/>
              </a:rPr>
              <a:t>E</a:t>
            </a:r>
            <a:r>
              <a:rPr lang="ru-RU" sz="1200" u="sng" dirty="0" smtClean="0">
                <a:hlinkClick r:id="rId6"/>
              </a:rPr>
              <a:t>7%</a:t>
            </a:r>
            <a:r>
              <a:rPr lang="en-US" sz="1200" u="sng" dirty="0" smtClean="0">
                <a:hlinkClick r:id="rId6"/>
              </a:rPr>
              <a:t>ED</a:t>
            </a:r>
            <a:r>
              <a:rPr lang="ru-RU" sz="1200" u="sng" dirty="0" smtClean="0">
                <a:hlinkClick r:id="rId6"/>
              </a:rPr>
              <a:t>%</a:t>
            </a:r>
            <a:r>
              <a:rPr lang="en-US" sz="1200" u="sng" dirty="0" smtClean="0">
                <a:hlinkClick r:id="rId6"/>
              </a:rPr>
              <a:t>E</a:t>
            </a:r>
            <a:r>
              <a:rPr lang="ru-RU" sz="1200" u="sng" dirty="0" smtClean="0">
                <a:hlinkClick r:id="rId6"/>
              </a:rPr>
              <a:t>8%20%</a:t>
            </a:r>
            <a:r>
              <a:rPr lang="en-US" sz="1200" u="sng" dirty="0" smtClean="0">
                <a:hlinkClick r:id="rId6"/>
              </a:rPr>
              <a:t>ED</a:t>
            </a:r>
            <a:r>
              <a:rPr lang="ru-RU" sz="1200" u="sng" dirty="0" smtClean="0">
                <a:hlinkClick r:id="rId6"/>
              </a:rPr>
              <a:t>%</a:t>
            </a:r>
            <a:r>
              <a:rPr lang="en-US" sz="1200" u="sng" dirty="0" smtClean="0">
                <a:hlinkClick r:id="rId6"/>
              </a:rPr>
              <a:t>E</a:t>
            </a:r>
            <a:r>
              <a:rPr lang="ru-RU" sz="1200" u="sng" dirty="0" smtClean="0">
                <a:hlinkClick r:id="rId6"/>
              </a:rPr>
              <a:t>0%20%</a:t>
            </a:r>
            <a:r>
              <a:rPr lang="en-US" sz="1200" u="sng" dirty="0" smtClean="0">
                <a:hlinkClick r:id="rId6"/>
              </a:rPr>
              <a:t>E</a:t>
            </a:r>
            <a:r>
              <a:rPr lang="ru-RU" sz="1200" u="sng" dirty="0" smtClean="0">
                <a:hlinkClick r:id="rId6"/>
              </a:rPr>
              <a:t>7%</a:t>
            </a:r>
            <a:r>
              <a:rPr lang="en-US" sz="1200" u="sng" dirty="0" smtClean="0">
                <a:hlinkClick r:id="rId6"/>
              </a:rPr>
              <a:t>E</a:t>
            </a:r>
            <a:r>
              <a:rPr lang="ru-RU" sz="1200" u="sng" dirty="0" smtClean="0">
                <a:hlinkClick r:id="rId6"/>
              </a:rPr>
              <a:t>5%</a:t>
            </a:r>
            <a:r>
              <a:rPr lang="en-US" sz="1200" u="sng" dirty="0" smtClean="0">
                <a:hlinkClick r:id="rId6"/>
              </a:rPr>
              <a:t>EC</a:t>
            </a:r>
            <a:r>
              <a:rPr lang="ru-RU" sz="1200" u="sng" dirty="0" smtClean="0">
                <a:hlinkClick r:id="rId6"/>
              </a:rPr>
              <a:t>%</a:t>
            </a:r>
            <a:r>
              <a:rPr lang="en-US" sz="1200" u="sng" dirty="0" smtClean="0">
                <a:hlinkClick r:id="rId6"/>
              </a:rPr>
              <a:t>EB</a:t>
            </a:r>
            <a:r>
              <a:rPr lang="ru-RU" sz="1200" u="sng" dirty="0" smtClean="0">
                <a:hlinkClick r:id="rId6"/>
              </a:rPr>
              <a:t>%</a:t>
            </a:r>
            <a:r>
              <a:rPr lang="en-US" sz="1200" u="sng" dirty="0" smtClean="0">
                <a:hlinkClick r:id="rId6"/>
              </a:rPr>
              <a:t>E</a:t>
            </a:r>
            <a:r>
              <a:rPr lang="ru-RU" sz="1200" u="sng" dirty="0" smtClean="0">
                <a:hlinkClick r:id="rId6"/>
              </a:rPr>
              <a:t>5/</a:t>
            </a:r>
            <a:r>
              <a:rPr lang="en-US" sz="1200" u="sng" dirty="0" smtClean="0">
                <a:hlinkClick r:id="rId6"/>
              </a:rPr>
              <a:t>CD</a:t>
            </a:r>
            <a:r>
              <a:rPr lang="ru-RU" sz="1200" u="sng" dirty="0" smtClean="0">
                <a:hlinkClick r:id="rId6"/>
              </a:rPr>
              <a:t>_</a:t>
            </a:r>
            <a:r>
              <a:rPr lang="en-US" sz="1200" u="sng" dirty="0" err="1" smtClean="0">
                <a:hlinkClick r:id="rId6"/>
              </a:rPr>
              <a:t>kalend</a:t>
            </a:r>
            <a:r>
              <a:rPr lang="ru-RU" sz="1200" u="sng" dirty="0" smtClean="0">
                <a:hlinkClick r:id="rId6"/>
              </a:rPr>
              <a:t>/</a:t>
            </a:r>
            <a:r>
              <a:rPr lang="en-US" sz="1200" u="sng" dirty="0" smtClean="0">
                <a:hlinkClick r:id="rId6"/>
              </a:rPr>
              <a:t>images</a:t>
            </a:r>
            <a:r>
              <a:rPr lang="ru-RU" sz="1200" u="sng" dirty="0" smtClean="0">
                <a:hlinkClick r:id="rId6"/>
              </a:rPr>
              <a:t>/%</a:t>
            </a:r>
            <a:r>
              <a:rPr lang="en-US" sz="1200" u="sng" dirty="0" smtClean="0">
                <a:hlinkClick r:id="rId6"/>
              </a:rPr>
              <a:t>C</a:t>
            </a:r>
            <a:r>
              <a:rPr lang="ru-RU" sz="1200" u="sng" dirty="0" smtClean="0">
                <a:hlinkClick r:id="rId6"/>
              </a:rPr>
              <a:t>2%</a:t>
            </a:r>
            <a:r>
              <a:rPr lang="en-US" sz="1200" u="sng" dirty="0" smtClean="0">
                <a:hlinkClick r:id="rId6"/>
              </a:rPr>
              <a:t>EE</a:t>
            </a:r>
            <a:r>
              <a:rPr lang="ru-RU" sz="1200" u="sng" dirty="0" smtClean="0">
                <a:hlinkClick r:id="rId6"/>
              </a:rPr>
              <a:t>%</a:t>
            </a:r>
            <a:r>
              <a:rPr lang="en-US" sz="1200" u="sng" dirty="0" smtClean="0">
                <a:hlinkClick r:id="rId6"/>
              </a:rPr>
              <a:t>F</a:t>
            </a:r>
            <a:r>
              <a:rPr lang="ru-RU" sz="1200" u="sng" dirty="0" smtClean="0">
                <a:hlinkClick r:id="rId6"/>
              </a:rPr>
              <a:t>1%</a:t>
            </a:r>
            <a:r>
              <a:rPr lang="en-US" sz="1200" u="sng" dirty="0" smtClean="0">
                <a:hlinkClick r:id="rId6"/>
              </a:rPr>
              <a:t>EF</a:t>
            </a:r>
            <a:r>
              <a:rPr lang="ru-RU" sz="1200" u="sng" dirty="0" smtClean="0">
                <a:hlinkClick r:id="rId6"/>
              </a:rPr>
              <a:t>%</a:t>
            </a:r>
            <a:r>
              <a:rPr lang="en-US" sz="1200" u="sng" dirty="0" smtClean="0">
                <a:hlinkClick r:id="rId6"/>
              </a:rPr>
              <a:t>EE</a:t>
            </a:r>
            <a:r>
              <a:rPr lang="ru-RU" sz="1200" u="sng" dirty="0" smtClean="0">
                <a:hlinkClick r:id="rId6"/>
              </a:rPr>
              <a:t>%</a:t>
            </a:r>
            <a:r>
              <a:rPr lang="en-US" sz="1200" u="sng" dirty="0" smtClean="0">
                <a:hlinkClick r:id="rId6"/>
              </a:rPr>
              <a:t>EC</a:t>
            </a:r>
            <a:r>
              <a:rPr lang="ru-RU" sz="1200" u="sng" dirty="0" smtClean="0">
                <a:hlinkClick r:id="rId6"/>
              </a:rPr>
              <a:t>%</a:t>
            </a:r>
            <a:r>
              <a:rPr lang="en-US" sz="1200" u="sng" dirty="0" smtClean="0">
                <a:hlinkClick r:id="rId6"/>
              </a:rPr>
              <a:t>E</a:t>
            </a:r>
            <a:r>
              <a:rPr lang="ru-RU" sz="1200" u="sng" dirty="0" smtClean="0">
                <a:hlinkClick r:id="rId6"/>
              </a:rPr>
              <a:t>8%</a:t>
            </a:r>
            <a:r>
              <a:rPr lang="en-US" sz="1200" u="sng" dirty="0" smtClean="0">
                <a:hlinkClick r:id="rId6"/>
              </a:rPr>
              <a:t>ED</a:t>
            </a:r>
            <a:r>
              <a:rPr lang="ru-RU" sz="1200" u="sng" dirty="0" smtClean="0">
                <a:hlinkClick r:id="rId6"/>
              </a:rPr>
              <a:t>%</a:t>
            </a:r>
            <a:r>
              <a:rPr lang="en-US" sz="1200" u="sng" dirty="0" smtClean="0">
                <a:hlinkClick r:id="rId6"/>
              </a:rPr>
              <a:t>E</a:t>
            </a:r>
            <a:r>
              <a:rPr lang="ru-RU" sz="1200" u="sng" dirty="0" smtClean="0">
                <a:hlinkClick r:id="rId6"/>
              </a:rPr>
              <a:t>0%</a:t>
            </a:r>
            <a:r>
              <a:rPr lang="en-US" sz="1200" u="sng" dirty="0" smtClean="0">
                <a:hlinkClick r:id="rId6"/>
              </a:rPr>
              <a:t>ED</a:t>
            </a:r>
            <a:r>
              <a:rPr lang="ru-RU" sz="1200" u="sng" dirty="0" smtClean="0">
                <a:hlinkClick r:id="rId6"/>
              </a:rPr>
              <a:t>%</a:t>
            </a:r>
            <a:r>
              <a:rPr lang="en-US" sz="1200" u="sng" dirty="0" smtClean="0">
                <a:hlinkClick r:id="rId6"/>
              </a:rPr>
              <a:t>E</a:t>
            </a:r>
            <a:r>
              <a:rPr lang="ru-RU" sz="1200" u="sng" dirty="0" smtClean="0">
                <a:hlinkClick r:id="rId6"/>
              </a:rPr>
              <a:t>8%</a:t>
            </a:r>
            <a:r>
              <a:rPr lang="en-US" sz="1200" u="sng" dirty="0" smtClean="0">
                <a:hlinkClick r:id="rId6"/>
              </a:rPr>
              <a:t>E</a:t>
            </a:r>
            <a:r>
              <a:rPr lang="ru-RU" sz="1200" u="sng" dirty="0" smtClean="0">
                <a:hlinkClick r:id="rId6"/>
              </a:rPr>
              <a:t>50.</a:t>
            </a:r>
            <a:r>
              <a:rPr lang="en-US" sz="1200" u="sng" dirty="0" smtClean="0">
                <a:hlinkClick r:id="rId6"/>
              </a:rPr>
              <a:t>jpg </a:t>
            </a:r>
            <a:endParaRPr lang="ru-RU" sz="1200" u="sng" dirty="0" smtClean="0"/>
          </a:p>
          <a:p>
            <a:pPr algn="ctr"/>
            <a:r>
              <a:rPr lang="ru-RU" sz="2000" i="1" dirty="0" smtClean="0"/>
              <a:t>перо</a:t>
            </a:r>
          </a:p>
          <a:p>
            <a:pPr algn="ctr"/>
            <a:endParaRPr lang="ru-RU" sz="700" i="1" dirty="0" smtClean="0"/>
          </a:p>
          <a:p>
            <a:pPr algn="ctr"/>
            <a:r>
              <a:rPr lang="ru-RU" sz="1600" dirty="0" smtClean="0">
                <a:hlinkClick r:id="rId7"/>
              </a:rPr>
              <a:t>http://img-fotki.yandex.ru/get/4703/66124276.3c/0_69b95_7caac33a_L.png</a:t>
            </a:r>
            <a:r>
              <a:rPr lang="ru-RU" sz="1600" dirty="0" smtClean="0"/>
              <a:t>  </a:t>
            </a:r>
            <a:r>
              <a:rPr lang="ru-RU" sz="2000" i="1" dirty="0" smtClean="0"/>
              <a:t>книга</a:t>
            </a:r>
          </a:p>
          <a:p>
            <a:pPr algn="ctr"/>
            <a:endParaRPr lang="ru-RU" sz="700" i="1" dirty="0" smtClean="0"/>
          </a:p>
          <a:p>
            <a:pPr algn="ctr"/>
            <a:r>
              <a:rPr lang="ru-RU" sz="1600" u="sng" dirty="0" smtClean="0">
                <a:hlinkClick r:id="rId8"/>
              </a:rPr>
              <a:t>http://s3.uploads.ru/5o8gm.png</a:t>
            </a:r>
            <a:endParaRPr lang="ru-RU" sz="1600" u="sng" dirty="0" smtClean="0"/>
          </a:p>
          <a:p>
            <a:pPr algn="ctr"/>
            <a:r>
              <a:rPr lang="ru-RU" sz="2000" i="1" dirty="0" smtClean="0"/>
              <a:t>рамка</a:t>
            </a:r>
            <a:endParaRPr lang="ru-RU" sz="2800" i="1" dirty="0" smtClean="0"/>
          </a:p>
          <a:p>
            <a:endParaRPr lang="ru-RU" sz="2400" i="1" dirty="0"/>
          </a:p>
        </p:txBody>
      </p:sp>
      <p:sp>
        <p:nvSpPr>
          <p:cNvPr id="5" name="Управляющая кнопка: домой 4">
            <a:hlinkClick r:id="rId9" action="ppaction://hlinksldjump" highlightClick="1"/>
          </p:cNvPr>
          <p:cNvSpPr/>
          <p:nvPr/>
        </p:nvSpPr>
        <p:spPr>
          <a:xfrm>
            <a:off x="2285984" y="5786454"/>
            <a:ext cx="642942" cy="714380"/>
          </a:xfrm>
          <a:prstGeom prst="actionButtonHome">
            <a:avLst/>
          </a:prstGeom>
          <a:solidFill>
            <a:schemeClr val="accent5"/>
          </a:solidFill>
          <a:ln>
            <a:solidFill>
              <a:schemeClr val="accent2">
                <a:lumMod val="75000"/>
              </a:schemeClr>
            </a:solidFill>
          </a:ln>
          <a:scene3d>
            <a:camera prst="orthographicFront"/>
            <a:lightRig rig="threePt" dir="t"/>
          </a:scene3d>
          <a:sp3d>
            <a:bevelT w="114300" prst="artDeco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</p:cSld>
  <p:clrMapOvr>
    <a:masterClrMapping/>
  </p:clrMapOvr>
  <p:transition advClick="0"/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Тема Office">
  <a:themeElements>
    <a:clrScheme name="Другая 1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800000"/>
      </a:hlink>
      <a:folHlink>
        <a:srgbClr val="D99694"/>
      </a:folHlink>
    </a:clrScheme>
    <a:fontScheme name="Классическая">
      <a:majorFont>
        <a:latin typeface="Arial"/>
        <a:ea typeface=""/>
        <a:cs typeface=""/>
        <a:font script="Jpan" typeface="ＭＳ Ｐゴシック"/>
        <a:font script="Hang" typeface="돋움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Times New Roman"/>
        <a:ea typeface=""/>
        <a:cs typeface=""/>
        <a:font script="Jpan" typeface="ＭＳ Ｐ明朝"/>
        <a:font script="Hang" typeface="바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425</TotalTime>
  <Words>1214</Words>
  <Application>Microsoft Office PowerPoint</Application>
  <PresentationFormat>Экран (4:3)</PresentationFormat>
  <Paragraphs>242</Paragraphs>
  <Slides>46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46</vt:i4>
      </vt:variant>
    </vt:vector>
  </HeadingPairs>
  <TitlesOfParts>
    <vt:vector size="47" baseType="lpstr">
      <vt:lpstr>Тема Office</vt:lpstr>
      <vt:lpstr>Слайд 1</vt:lpstr>
      <vt:lpstr>Слайд 2</vt:lpstr>
      <vt:lpstr>Слайд 3</vt:lpstr>
      <vt:lpstr>Слово образовалось от слова заводить (разводить, выводить). Исторически   в нем выделяется приставка за-. Завод - заводить = «место, где что - либо заводят, выводят». </vt:lpstr>
      <vt:lpstr>Слайд 5</vt:lpstr>
      <vt:lpstr>Чтобы приготовить еду, древним людям требовалось очень много времени. Для этого надо было заранее обработать тушу убитого животного, разжечь огонь и довести еду до готовности. Еда готовилась на завтра, на другое утро, ЗА УТРО, и называлась поэтому ЗАВТРАКОМ. С рассветом надо было идти на добычу новой пищи, на поиски ягод, корешков растений. Некогда было ждать, когда приготовится еда, да и не надо было. Завтрак был готов с вечера. Его готовили заранее. Сейчас всё изменилось, а слово осталось. Завтрак теперь можно приготовить за десять минут. Утром! И сегодня же, тут же его съесть.  Но всё равно он – ЗАВТРАК!  ЗАВТРАК – ЗАВТРА = «еда на другое утро, на завтра». </vt:lpstr>
      <vt:lpstr>Слайд 7</vt:lpstr>
      <vt:lpstr>Происходит от праслав., от которого в числе прочего произошли: ст.-слав. зарІА наряду с зорІА (др.-греч. αἴγλη, ἀκτίς), русск. заря́, укр. за́ря, болг. заря́ «луч, свет, утренняя заря», словенск. zárja, чешск. zářе «сияние, блеск, свет».</vt:lpstr>
      <vt:lpstr>Слайд 9</vt:lpstr>
      <vt:lpstr>Заяц образовано уменьшительно – ласкательным суффиксом  от существительного  «зай».  Эта этимология подтверждается литовским глаголом žaisti [жа́йсьти] "играть, прыгать" (основа žaid-). </vt:lpstr>
      <vt:lpstr>Слайд 11</vt:lpstr>
      <vt:lpstr>В разных языках название этой ягоды звучит по-разному, но оно непременно связано с понятием ЗЕМЛЯ. У поляков она именуется ПОЗЁМКА, у немцев ЭРДБЕРИ – «земляная ягода». Видимо, самым характерным казался в ней коротенький стебелёк, почти не поднимающий тяжёлую ягодку от почвы. Сколько раз поклонишься ЗЕМЛЯНИКЕ, прежде чем наберёшь лукошко. Склоняются, никнут к ЗЕМЛЕ алые ягодки, прячутся под листьями.</vt:lpstr>
      <vt:lpstr>Слайд 13</vt:lpstr>
      <vt:lpstr>Основа ИН – в слове ИНЕЙ та же, что в древнем индийском ЭНИ – «сверкающий».  ИНЕЙ – ЭНИ = «сверкающий».</vt:lpstr>
      <vt:lpstr>Слайд 15</vt:lpstr>
      <vt:lpstr>  Слово капуста, действительно, является родственником (хотя и дальним) капитану. Слово капитан произошло от латинского капут (голова) в значении «глава», «начальник», «предводитель». Капуста – это очень древнее слово. Появилось в русском языке раньше слова капитан и было образовано также от слова капут. Действительно, чем-то капуста напоминает голову. </vt:lpstr>
      <vt:lpstr>Слайд 17</vt:lpstr>
      <vt:lpstr>Слово КАРАНДАШ пришло к нам из тюркского языка. Первая часть слова КАРА  означает  «чёрный», а вторая ДАШ – «камень».  КАРАНДАШ - КАРА, ДАШ = «чёрный камень». </vt:lpstr>
      <vt:lpstr>Слайд 19</vt:lpstr>
      <vt:lpstr>Слово образовалось от итальянского КАРТА- «бумага». Первоначально значение слова КАРТИНА- «тонкая, красивая, изукрашенная бумага».  КАРТИНА – КАРТА = «изукрашенная бумага». </vt:lpstr>
      <vt:lpstr>Слайд 21</vt:lpstr>
      <vt:lpstr>   КАРТОФЕЛЬ появился в Европе не так давно. Его привезли в Италию из Южной Америки в середине 16 века. Заморская диковинка росла под землёй и очень напоминала хорошо знакомый европейцам гриб-трюфель. Вот и назвали итальянцы КАРТОФЕЛЬ грибным именем – ТАРТУФОЛО. В немецком языке слово превратилось в КАРТОФЕЛЬ. В Россию КАРТОФЕЛЬ вместе с его немецким названием попал при Петре 1. Крестьяне долго не принимали незнакомый овощ и назвали его «чёртово яблоко». Со временем неприхотливое  и урожайное растение оценили по заслугам. Слово КАРТОФЕЛЬ прижилось и зазвучало совсем по-русски: КАРТОШКА.  </vt:lpstr>
      <vt:lpstr>Слайд 23</vt:lpstr>
      <vt:lpstr>От лат. quartārius «квартарий, четверть золотого». В ряде европейских языков слово заимствовано через франц. quartier.</vt:lpstr>
      <vt:lpstr>Слайд 25</vt:lpstr>
      <vt:lpstr>Слово КИЛОГРАММ образовано из греческих ХИЛИО – «тысяча» и ГРАММА – «грамм».  КИЛОГРАММ – ХИЛИО, ГРАММА = «тысяча граммов».</vt:lpstr>
      <vt:lpstr>Слайд 27</vt:lpstr>
      <vt:lpstr>Слова КЛАСС образовано от латинского слово classis «разряд, сословие, порядок».</vt:lpstr>
      <vt:lpstr>Слайд 29</vt:lpstr>
      <vt:lpstr>Слово было заимствованно в немецком языке в середине в середине XIX века в значении общий, совместный.</vt:lpstr>
      <vt:lpstr>Слайд 31</vt:lpstr>
      <vt:lpstr>Слово образовано от латинского КОЛЛИГО – «соединяю, связываю». КОЛЛЕКЦИЯ – КОЛЛИГО = «соединяю, связываю».</vt:lpstr>
      <vt:lpstr>Слайд 33</vt:lpstr>
      <vt:lpstr>Происходит от лат. (саmеrа) camīnāta «отапливаемая комната» от camīnus «печь», далее из греч. κάμινος «печь».</vt:lpstr>
      <vt:lpstr>Слайд 35</vt:lpstr>
      <vt:lpstr>       Слово компьютер является производным от английских слов to compute, computer, которые переводятся как «вычислять», «вычислитель». Первоначально в английском языке это слово означало человека, производящего арифметические вычисления с привлечением или без привлечения механических устройств. В дальнейшем его значение было перенесено на сами машины, однако современные компьютеры выполняют множество задач, не связанных напрямую с математикой.</vt:lpstr>
      <vt:lpstr>Слайд 37</vt:lpstr>
      <vt:lpstr>        Первоначально КОНЬКИ делали из дерева, прикрепляя внизу стальные полозья. Металлические КОНЬКИ в России впервые появились триста лет назад. Молодой царь Пётр І собственноручно выковал для себя железные КОНЬКИ. Их называли «скороходами». Изгиб КОНЬКА обычно украшали изображением лошадиной головы. Отсюда и название КОНЬКИ – «маленькие КОНИ».  КОНЁК (КОНЬКИ) - КОНЬ = «лошадка».</vt:lpstr>
      <vt:lpstr>Слайд 39</vt:lpstr>
      <vt:lpstr> Своё название КОРОВА получила по наличию рогов: от латинского КОР - «рог», КОРНА – «рогатая», «имеющая рога». КОРОВА-КОР, КОРНА = «рог», «рогатое животное».</vt:lpstr>
      <vt:lpstr>Слайд 41</vt:lpstr>
      <vt:lpstr>            Слово заимствовано из греческого языка. Греки называли свое ложе для сна КРАВВАТИ. Это слово перешло еще в киевские времена. Почему – перешло? Разве у тогдашних русичей не было постелей и собственных слов для их названия? Конечно, были. Но жившие в суровой простоте восточные славяне, привыкшие отдыхать на застланных шкурами зверей и верхней одеждой лавках землянок, изб, видимо очень поразились роскошью и блеском пышной Византии. Дивом показались им и невиданные высокие, мягко застланные, чудно изукрашенные греческие спальные одры – КРАВВАТИ. Сначала слово КРАВАТЬ, вероятно, и значило только греческого образца богатое ложе, потом значение его расширилось, а присутствие рядом слов КРОВ, ПОКРОВ заставило его измениться и по своей форме стать  КРОВАТЬЮ.</vt:lpstr>
      <vt:lpstr>1. Поставь  в слове знак ударения.  2. Раздели слово для переноса.  3. Раздели слово на слоги.  4. Подбери к слову однокоренные слова, запиши их, выдели корень.  5. Подбери к слову однокоренные слова, разбери их по составу.   6. Запиши  транскрипцию слова.  7. Составь и запиши 2 – 3  предложения со словом, сделай синтаксический разбор предложений.   8. Сделай  фонетический разбор слова.   9. Составь и напиши словосочетания (прил. +  сущ.). </vt:lpstr>
      <vt:lpstr>Слайд 44</vt:lpstr>
      <vt:lpstr>Слайд 45</vt:lpstr>
      <vt:lpstr>Слайд 46</vt:lpstr>
    </vt:vector>
  </TitlesOfParts>
  <Company>Microsoft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Название презентации</dc:title>
  <dc:creator>Елена</dc:creator>
  <cp:lastModifiedBy>Александра</cp:lastModifiedBy>
  <cp:revision>50</cp:revision>
  <dcterms:created xsi:type="dcterms:W3CDTF">2013-07-29T17:42:42Z</dcterms:created>
  <dcterms:modified xsi:type="dcterms:W3CDTF">2015-01-28T23:02:43Z</dcterms:modified>
</cp:coreProperties>
</file>